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3" r:id="rId6"/>
    <p:sldId id="261" r:id="rId7"/>
    <p:sldId id="272" r:id="rId8"/>
    <p:sldId id="262" r:id="rId9"/>
    <p:sldId id="281" r:id="rId10"/>
    <p:sldId id="277" r:id="rId11"/>
    <p:sldId id="278" r:id="rId12"/>
    <p:sldId id="274" r:id="rId13"/>
    <p:sldId id="275" r:id="rId14"/>
    <p:sldId id="263" r:id="rId15"/>
    <p:sldId id="264" r:id="rId16"/>
    <p:sldId id="282" r:id="rId17"/>
    <p:sldId id="266" r:id="rId18"/>
    <p:sldId id="265" r:id="rId19"/>
    <p:sldId id="268" r:id="rId20"/>
    <p:sldId id="269" r:id="rId21"/>
    <p:sldId id="279" r:id="rId22"/>
    <p:sldId id="284" r:id="rId23"/>
    <p:sldId id="283" r:id="rId24"/>
    <p:sldId id="286" r:id="rId25"/>
    <p:sldId id="287" r:id="rId26"/>
    <p:sldId id="285" r:id="rId27"/>
    <p:sldId id="271"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5" d="100"/>
          <a:sy n="75" d="100"/>
        </p:scale>
        <p:origin x="-468"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7/26/2022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0033" y="205946"/>
            <a:ext cx="8410832" cy="4571435"/>
          </a:xfrm>
        </p:spPr>
        <p:txBody>
          <a:bodyPr>
            <a:normAutofit/>
          </a:bodyPr>
          <a:lstStyle/>
          <a:p>
            <a:pPr algn="ctr"/>
            <a:r>
              <a:rPr lang="en-IN" sz="1600" b="1" dirty="0" smtClean="0">
                <a:solidFill>
                  <a:srgbClr val="C00000"/>
                </a:solidFill>
                <a:latin typeface="Times New Roman" panose="02020603050405020304" pitchFamily="18" charset="0"/>
                <a:cs typeface="Times New Roman" panose="02020603050405020304" pitchFamily="18" charset="0"/>
              </a:rPr>
              <a:t>VISVESVARAYA TECHNOLOGICAL UNIVERSITY</a:t>
            </a:r>
            <a:r>
              <a:rPr lang="en-IN" sz="1600" b="1" dirty="0" smtClean="0">
                <a:latin typeface="Times New Roman" panose="02020603050405020304" pitchFamily="18" charset="0"/>
                <a:cs typeface="Times New Roman" panose="02020603050405020304" pitchFamily="18" charset="0"/>
              </a:rPr>
              <a:t/>
            </a:r>
            <a:br>
              <a:rPr lang="en-IN" sz="1600" b="1" dirty="0" smtClean="0">
                <a:latin typeface="Times New Roman" panose="02020603050405020304" pitchFamily="18" charset="0"/>
                <a:cs typeface="Times New Roman" panose="02020603050405020304" pitchFamily="18" charset="0"/>
              </a:rPr>
            </a:br>
            <a:r>
              <a:rPr lang="en-IN" sz="1400" dirty="0" err="1" smtClean="0">
                <a:latin typeface="Times New Roman" panose="02020603050405020304" pitchFamily="18" charset="0"/>
                <a:cs typeface="Times New Roman" panose="02020603050405020304" pitchFamily="18" charset="0"/>
              </a:rPr>
              <a:t>Jnan</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Sangama</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Belagaum</a:t>
            </a:r>
            <a:r>
              <a:rPr lang="en-IN" sz="1400" dirty="0" smtClean="0">
                <a:latin typeface="Times New Roman" panose="02020603050405020304" pitchFamily="18" charset="0"/>
                <a:cs typeface="Times New Roman" panose="02020603050405020304" pitchFamily="18" charset="0"/>
              </a:rPr>
              <a:t>, Karnataka-590014</a:t>
            </a:r>
            <a:br>
              <a:rPr lang="en-IN" sz="1400" dirty="0" smtClean="0">
                <a:latin typeface="Times New Roman" panose="02020603050405020304" pitchFamily="18" charset="0"/>
                <a:cs typeface="Times New Roman" panose="02020603050405020304" pitchFamily="18" charset="0"/>
              </a:rPr>
            </a:br>
            <a:r>
              <a:rPr lang="en-IN" sz="1400" dirty="0" smtClean="0">
                <a:latin typeface="Times New Roman" panose="02020603050405020304" pitchFamily="18" charset="0"/>
                <a:cs typeface="Times New Roman" panose="02020603050405020304" pitchFamily="18" charset="0"/>
              </a:rPr>
              <a:t>Project Presentation </a:t>
            </a:r>
            <a:br>
              <a:rPr lang="en-IN" sz="1400" dirty="0" smtClean="0">
                <a:latin typeface="Times New Roman" panose="02020603050405020304" pitchFamily="18" charset="0"/>
                <a:cs typeface="Times New Roman" panose="02020603050405020304" pitchFamily="18" charset="0"/>
              </a:rPr>
            </a:br>
            <a:r>
              <a:rPr lang="en-IN" sz="1400" dirty="0" smtClean="0">
                <a:latin typeface="Times New Roman" panose="02020603050405020304" pitchFamily="18" charset="0"/>
                <a:cs typeface="Times New Roman" panose="02020603050405020304" pitchFamily="18" charset="0"/>
              </a:rPr>
              <a:t>on </a:t>
            </a:r>
            <a:br>
              <a:rPr lang="en-IN" sz="1400" dirty="0" smtClean="0">
                <a:latin typeface="Times New Roman" panose="02020603050405020304" pitchFamily="18" charset="0"/>
                <a:cs typeface="Times New Roman" panose="02020603050405020304" pitchFamily="18" charset="0"/>
              </a:rPr>
            </a:br>
            <a:r>
              <a:rPr lang="en-IN" sz="1600" b="1" dirty="0" smtClean="0">
                <a:solidFill>
                  <a:srgbClr val="7030A0"/>
                </a:solidFill>
                <a:latin typeface="Times New Roman" panose="02020603050405020304" pitchFamily="18" charset="0"/>
                <a:cs typeface="Times New Roman" panose="02020603050405020304" pitchFamily="18" charset="0"/>
              </a:rPr>
              <a:t>“Temperature </a:t>
            </a:r>
            <a:r>
              <a:rPr lang="en-IN" sz="1600" b="1" dirty="0">
                <a:solidFill>
                  <a:srgbClr val="7030A0"/>
                </a:solidFill>
                <a:latin typeface="Times New Roman" panose="02020603050405020304" pitchFamily="18" charset="0"/>
                <a:cs typeface="Times New Roman" panose="02020603050405020304" pitchFamily="18" charset="0"/>
              </a:rPr>
              <a:t>based Automatic fan speed controller by Arduino</a:t>
            </a:r>
            <a:r>
              <a:rPr lang="en-IN" sz="1600" b="1" dirty="0" smtClean="0">
                <a:solidFill>
                  <a:srgbClr val="7030A0"/>
                </a:solidFill>
                <a:latin typeface="Times New Roman" panose="02020603050405020304" pitchFamily="18" charset="0"/>
                <a:cs typeface="Times New Roman" panose="02020603050405020304" pitchFamily="18" charset="0"/>
              </a:rPr>
              <a:t>”</a:t>
            </a:r>
            <a:br>
              <a:rPr lang="en-IN" sz="1600" b="1" dirty="0" smtClean="0">
                <a:solidFill>
                  <a:srgbClr val="7030A0"/>
                </a:solidFill>
                <a:latin typeface="Times New Roman" panose="02020603050405020304" pitchFamily="18" charset="0"/>
                <a:cs typeface="Times New Roman" panose="02020603050405020304" pitchFamily="18" charset="0"/>
              </a:rPr>
            </a:br>
            <a:r>
              <a:rPr lang="en-IN" sz="1400" dirty="0" smtClean="0">
                <a:solidFill>
                  <a:schemeClr val="tx1"/>
                </a:solidFill>
                <a:latin typeface="Times New Roman" panose="02020603050405020304" pitchFamily="18" charset="0"/>
                <a:cs typeface="Times New Roman" panose="02020603050405020304" pitchFamily="18" charset="0"/>
              </a:rPr>
              <a:t>Submitted by</a:t>
            </a:r>
            <a:br>
              <a:rPr lang="en-IN" sz="1400" dirty="0" smtClean="0">
                <a:solidFill>
                  <a:schemeClr val="tx1"/>
                </a:solidFill>
                <a:latin typeface="Times New Roman" panose="02020603050405020304" pitchFamily="18" charset="0"/>
                <a:cs typeface="Times New Roman" panose="02020603050405020304" pitchFamily="18" charset="0"/>
              </a:rPr>
            </a:br>
            <a:r>
              <a:rPr lang="en-IN" sz="1400" dirty="0" smtClean="0">
                <a:solidFill>
                  <a:schemeClr val="tx1"/>
                </a:solidFill>
                <a:latin typeface="Times New Roman" panose="02020603050405020304" pitchFamily="18" charset="0"/>
                <a:cs typeface="Times New Roman" panose="02020603050405020304" pitchFamily="18" charset="0"/>
              </a:rPr>
              <a:t/>
            </a:r>
            <a:br>
              <a:rPr lang="en-IN" sz="1400" dirty="0" smtClean="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a:r>
            <a:br>
              <a:rPr lang="en-IN" sz="1400" dirty="0">
                <a:solidFill>
                  <a:schemeClr val="tx1"/>
                </a:solidFill>
                <a:latin typeface="Times New Roman" panose="02020603050405020304" pitchFamily="18" charset="0"/>
                <a:cs typeface="Times New Roman" panose="02020603050405020304" pitchFamily="18" charset="0"/>
              </a:rPr>
            </a:br>
            <a:r>
              <a:rPr lang="en-IN" sz="1400" dirty="0" smtClean="0">
                <a:solidFill>
                  <a:schemeClr val="tx1"/>
                </a:solidFill>
                <a:latin typeface="Times New Roman" panose="02020603050405020304" pitchFamily="18" charset="0"/>
                <a:cs typeface="Times New Roman" panose="02020603050405020304" pitchFamily="18" charset="0"/>
              </a:rPr>
              <a:t/>
            </a:r>
            <a:br>
              <a:rPr lang="en-IN" sz="1400" dirty="0" smtClean="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a:r>
            <a:br>
              <a:rPr lang="en-IN" sz="1400" dirty="0">
                <a:solidFill>
                  <a:schemeClr val="tx1"/>
                </a:solidFill>
                <a:latin typeface="Times New Roman" panose="02020603050405020304" pitchFamily="18" charset="0"/>
                <a:cs typeface="Times New Roman" panose="02020603050405020304" pitchFamily="18" charset="0"/>
              </a:rPr>
            </a:br>
            <a:r>
              <a:rPr lang="en-IN" sz="1400" dirty="0" smtClean="0">
                <a:solidFill>
                  <a:schemeClr val="tx1"/>
                </a:solidFill>
                <a:latin typeface="Times New Roman" panose="02020603050405020304" pitchFamily="18" charset="0"/>
                <a:cs typeface="Times New Roman" panose="02020603050405020304" pitchFamily="18" charset="0"/>
              </a:rPr>
              <a:t/>
            </a:r>
            <a:br>
              <a:rPr lang="en-IN" sz="1400" dirty="0" smtClean="0">
                <a:solidFill>
                  <a:schemeClr val="tx1"/>
                </a:solidFill>
                <a:latin typeface="Times New Roman" panose="02020603050405020304" pitchFamily="18" charset="0"/>
                <a:cs typeface="Times New Roman" panose="02020603050405020304" pitchFamily="18" charset="0"/>
              </a:rPr>
            </a:br>
            <a:r>
              <a:rPr lang="en-IN" sz="1400" dirty="0" smtClean="0">
                <a:solidFill>
                  <a:schemeClr val="tx1"/>
                </a:solidFill>
                <a:latin typeface="Times New Roman" panose="02020603050405020304" pitchFamily="18" charset="0"/>
                <a:cs typeface="Times New Roman" panose="02020603050405020304" pitchFamily="18" charset="0"/>
              </a:rPr>
              <a:t/>
            </a:r>
            <a:br>
              <a:rPr lang="en-IN" sz="1400" dirty="0" smtClean="0">
                <a:solidFill>
                  <a:schemeClr val="tx1"/>
                </a:solidFill>
                <a:latin typeface="Times New Roman" panose="02020603050405020304" pitchFamily="18" charset="0"/>
                <a:cs typeface="Times New Roman" panose="02020603050405020304" pitchFamily="18" charset="0"/>
              </a:rPr>
            </a:br>
            <a:r>
              <a:rPr lang="en-IN" sz="1600" b="1" dirty="0" smtClean="0">
                <a:solidFill>
                  <a:srgbClr val="7030A0"/>
                </a:solidFill>
                <a:latin typeface="Times New Roman" panose="02020603050405020304" pitchFamily="18" charset="0"/>
                <a:cs typeface="Times New Roman" panose="02020603050405020304" pitchFamily="18" charset="0"/>
              </a:rPr>
              <a:t/>
            </a:r>
            <a:br>
              <a:rPr lang="en-IN" sz="1600" b="1" dirty="0" smtClean="0">
                <a:solidFill>
                  <a:srgbClr val="7030A0"/>
                </a:solidFill>
                <a:latin typeface="Times New Roman" panose="02020603050405020304" pitchFamily="18" charset="0"/>
                <a:cs typeface="Times New Roman" panose="02020603050405020304" pitchFamily="18" charset="0"/>
              </a:rPr>
            </a:br>
            <a:endParaRPr lang="en-IN" sz="1600" b="1"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010033" y="4942704"/>
            <a:ext cx="8410832" cy="1915296"/>
          </a:xfrm>
        </p:spPr>
        <p:txBody>
          <a:bodyPr>
            <a:normAutofit fontScale="40000" lnSpcReduction="20000"/>
          </a:bodyPr>
          <a:lstStyle/>
          <a:p>
            <a:pPr algn="ctr"/>
            <a:r>
              <a:rPr lang="en-IN" sz="5600" dirty="0">
                <a:solidFill>
                  <a:schemeClr val="tx1"/>
                </a:solidFill>
                <a:latin typeface="Times New Roman" panose="02020603050405020304" pitchFamily="18" charset="0"/>
                <a:cs typeface="Times New Roman" panose="02020603050405020304" pitchFamily="18" charset="0"/>
              </a:rPr>
              <a:t>Under the guidance of </a:t>
            </a:r>
          </a:p>
          <a:p>
            <a:pPr algn="ctr"/>
            <a:r>
              <a:rPr lang="en-IN" sz="6400" b="1" dirty="0" err="1">
                <a:solidFill>
                  <a:srgbClr val="7030A0"/>
                </a:solidFill>
                <a:latin typeface="Times New Roman" panose="02020603050405020304" pitchFamily="18" charset="0"/>
                <a:cs typeface="Times New Roman" panose="02020603050405020304" pitchFamily="18" charset="0"/>
              </a:rPr>
              <a:t>Dr.</a:t>
            </a:r>
            <a:r>
              <a:rPr lang="en-IN" sz="6400" b="1" dirty="0">
                <a:solidFill>
                  <a:srgbClr val="7030A0"/>
                </a:solidFill>
                <a:latin typeface="Times New Roman" panose="02020603050405020304" pitchFamily="18" charset="0"/>
                <a:cs typeface="Times New Roman" panose="02020603050405020304" pitchFamily="18" charset="0"/>
              </a:rPr>
              <a:t> </a:t>
            </a:r>
            <a:r>
              <a:rPr lang="en-IN" sz="6400" b="1" dirty="0" err="1">
                <a:solidFill>
                  <a:srgbClr val="7030A0"/>
                </a:solidFill>
                <a:latin typeface="Times New Roman" panose="02020603050405020304" pitchFamily="18" charset="0"/>
                <a:cs typeface="Times New Roman" panose="02020603050405020304" pitchFamily="18" charset="0"/>
              </a:rPr>
              <a:t>Girisha</a:t>
            </a:r>
            <a:r>
              <a:rPr lang="en-IN" sz="6400" b="1" dirty="0">
                <a:solidFill>
                  <a:srgbClr val="7030A0"/>
                </a:solidFill>
                <a:latin typeface="Times New Roman" panose="02020603050405020304" pitchFamily="18" charset="0"/>
                <a:cs typeface="Times New Roman" panose="02020603050405020304" pitchFamily="18" charset="0"/>
              </a:rPr>
              <a:t> H N</a:t>
            </a:r>
            <a:endParaRPr lang="en-IN" sz="6400" dirty="0">
              <a:solidFill>
                <a:srgbClr val="7030A0"/>
              </a:solidFill>
              <a:latin typeface="Times New Roman" panose="02020603050405020304" pitchFamily="18" charset="0"/>
              <a:cs typeface="Times New Roman" panose="02020603050405020304" pitchFamily="18" charset="0"/>
            </a:endParaRPr>
          </a:p>
          <a:p>
            <a:pPr algn="ctr"/>
            <a:r>
              <a:rPr lang="en-IN" sz="4400" dirty="0">
                <a:solidFill>
                  <a:srgbClr val="FF0000"/>
                </a:solidFill>
                <a:latin typeface="Times New Roman" panose="02020603050405020304" pitchFamily="18" charset="0"/>
                <a:cs typeface="Times New Roman" panose="02020603050405020304" pitchFamily="18" charset="0"/>
              </a:rPr>
              <a:t>Assistant Professor </a:t>
            </a:r>
          </a:p>
          <a:p>
            <a:pPr algn="ctr"/>
            <a:r>
              <a:rPr lang="en-IN" sz="4400" dirty="0">
                <a:solidFill>
                  <a:srgbClr val="FF0000"/>
                </a:solidFill>
                <a:latin typeface="Times New Roman" panose="02020603050405020304" pitchFamily="18" charset="0"/>
                <a:cs typeface="Times New Roman" panose="02020603050405020304" pitchFamily="18" charset="0"/>
              </a:rPr>
              <a:t>Department of Mechanical engineering </a:t>
            </a:r>
          </a:p>
          <a:p>
            <a:pPr algn="ctr"/>
            <a:r>
              <a:rPr lang="en-IN" sz="4400" dirty="0">
                <a:solidFill>
                  <a:srgbClr val="FF0000"/>
                </a:solidFill>
                <a:latin typeface="Times New Roman" panose="02020603050405020304" pitchFamily="18" charset="0"/>
                <a:cs typeface="Times New Roman" panose="02020603050405020304" pitchFamily="18" charset="0"/>
              </a:rPr>
              <a:t>Govt. Engineering Collage </a:t>
            </a:r>
            <a:r>
              <a:rPr lang="en-IN" sz="4400" dirty="0" smtClean="0">
                <a:solidFill>
                  <a:srgbClr val="FF0000"/>
                </a:solidFill>
                <a:latin typeface="Times New Roman" panose="02020603050405020304" pitchFamily="18" charset="0"/>
                <a:cs typeface="Times New Roman" panose="02020603050405020304" pitchFamily="18" charset="0"/>
              </a:rPr>
              <a:t>Ramanagara-562159</a:t>
            </a:r>
            <a:endParaRPr lang="en-IN" sz="4400" dirty="0">
              <a:solidFill>
                <a:srgbClr val="FF0000"/>
              </a:solidFill>
              <a:latin typeface="Times New Roman" panose="02020603050405020304" pitchFamily="18" charset="0"/>
              <a:cs typeface="Times New Roman" panose="02020603050405020304" pitchFamily="18" charset="0"/>
            </a:endParaRPr>
          </a:p>
          <a:p>
            <a:pPr algn="ctr"/>
            <a:endParaRPr lang="en-IN" sz="1200"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687197" y="205946"/>
            <a:ext cx="1056503" cy="1254597"/>
          </a:xfrm>
          <a:prstGeom prst="rect">
            <a:avLst/>
          </a:prstGeom>
        </p:spPr>
      </p:pic>
      <p:graphicFrame>
        <p:nvGraphicFramePr>
          <p:cNvPr id="5" name="Table 4"/>
          <p:cNvGraphicFramePr>
            <a:graphicFrameLocks noGrp="1"/>
          </p:cNvGraphicFramePr>
          <p:nvPr>
            <p:extLst>
              <p:ext uri="{D42A27DB-BD31-4B8C-83A1-F6EECF244321}">
                <p14:modId xmlns="" xmlns:p14="http://schemas.microsoft.com/office/powerpoint/2010/main" val="381084564"/>
              </p:ext>
            </p:extLst>
          </p:nvPr>
        </p:nvGraphicFramePr>
        <p:xfrm>
          <a:off x="2151448" y="3030272"/>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IN" sz="1600" dirty="0" smtClean="0">
                          <a:latin typeface="Times New Roman" panose="02020603050405020304" pitchFamily="18" charset="0"/>
                          <a:cs typeface="Times New Roman" panose="02020603050405020304" pitchFamily="18" charset="0"/>
                        </a:rPr>
                        <a:t>Name Of the Students </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smtClean="0">
                          <a:latin typeface="Times New Roman" panose="02020603050405020304" pitchFamily="18" charset="0"/>
                          <a:cs typeface="Times New Roman" panose="02020603050405020304" pitchFamily="18" charset="0"/>
                        </a:rPr>
                        <a:t>University Seat Number</a:t>
                      </a:r>
                      <a:endParaRPr lang="en-IN" sz="1600" dirty="0">
                        <a:latin typeface="Times New Roman" panose="02020603050405020304" pitchFamily="18" charset="0"/>
                        <a:cs typeface="Times New Roman" panose="02020603050405020304" pitchFamily="18" charset="0"/>
                      </a:endParaRPr>
                    </a:p>
                  </a:txBody>
                  <a:tcPr/>
                </a:tc>
              </a:tr>
              <a:tr h="370840">
                <a:tc>
                  <a:txBody>
                    <a:bodyPr/>
                    <a:lstStyle/>
                    <a:p>
                      <a:pPr algn="l"/>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Soundarya R </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1GG18ME029 </a:t>
                      </a:r>
                      <a:endParaRPr lang="en-IN" sz="1600" b="1" dirty="0">
                        <a:latin typeface="Times New Roman" panose="02020603050405020304" pitchFamily="18" charset="0"/>
                        <a:cs typeface="Times New Roman" panose="02020603050405020304" pitchFamily="18" charset="0"/>
                      </a:endParaRPr>
                    </a:p>
                  </a:txBody>
                  <a:tcPr/>
                </a:tc>
              </a:tr>
              <a:tr h="370840">
                <a:tc>
                  <a:txBody>
                    <a:bodyPr/>
                    <a:lstStyle/>
                    <a:p>
                      <a:pPr algn="l"/>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Bharath S C </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1GG19ME404</a:t>
                      </a:r>
                      <a:endParaRPr lang="en-IN" sz="1600" b="1" dirty="0">
                        <a:latin typeface="Times New Roman" panose="02020603050405020304" pitchFamily="18" charset="0"/>
                        <a:cs typeface="Times New Roman" panose="02020603050405020304" pitchFamily="18" charset="0"/>
                      </a:endParaRPr>
                    </a:p>
                  </a:txBody>
                  <a:tcPr/>
                </a:tc>
              </a:tr>
              <a:tr h="370840">
                <a:tc>
                  <a:txBody>
                    <a:bodyPr/>
                    <a:lstStyle/>
                    <a:p>
                      <a:pPr algn="l"/>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Sharana Basava</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1GG19ME417</a:t>
                      </a:r>
                      <a:endParaRPr lang="en-IN" sz="1600" b="1" dirty="0">
                        <a:latin typeface="Times New Roman" panose="02020603050405020304" pitchFamily="18" charset="0"/>
                        <a:cs typeface="Times New Roman" panose="02020603050405020304" pitchFamily="18" charset="0"/>
                      </a:endParaRPr>
                    </a:p>
                  </a:txBody>
                  <a:tcPr/>
                </a:tc>
              </a:tr>
              <a:tr h="370840">
                <a:tc>
                  <a:txBody>
                    <a:bodyPr/>
                    <a:lstStyle/>
                    <a:p>
                      <a:pPr algn="l"/>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Somaning Bandi</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IN" sz="1600" b="1" kern="1200" dirty="0" smtClean="0">
                          <a:solidFill>
                            <a:schemeClr val="dk1"/>
                          </a:solidFill>
                          <a:effectLst/>
                          <a:latin typeface="Times New Roman" panose="02020603050405020304" pitchFamily="18" charset="0"/>
                          <a:ea typeface="+mn-ea"/>
                          <a:cs typeface="Times New Roman" panose="02020603050405020304" pitchFamily="18" charset="0"/>
                        </a:rPr>
                        <a:t>1GG 19ME419</a:t>
                      </a:r>
                      <a:endParaRPr lang="en-IN"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 xmlns:p14="http://schemas.microsoft.com/office/powerpoint/2010/main" val="25866569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2799" y="2224215"/>
            <a:ext cx="8915400" cy="3777622"/>
          </a:xfrm>
        </p:spPr>
        <p:txBody>
          <a:bodyPr/>
          <a:lstStyle/>
          <a:p>
            <a:pPr lvl="0"/>
            <a:r>
              <a:rPr lang="en-IN" dirty="0" smtClean="0">
                <a:latin typeface="Times New Roman" panose="02020603050405020304" pitchFamily="18" charset="0"/>
                <a:cs typeface="Times New Roman" panose="02020603050405020304" pitchFamily="18" charset="0"/>
              </a:rPr>
              <a:t>Related </a:t>
            </a:r>
            <a:r>
              <a:rPr lang="en-IN" dirty="0">
                <a:latin typeface="Times New Roman" panose="02020603050405020304" pitchFamily="18" charset="0"/>
                <a:cs typeface="Times New Roman" panose="02020603050405020304" pitchFamily="18" charset="0"/>
              </a:rPr>
              <a:t>project work journals are studied.</a:t>
            </a:r>
          </a:p>
          <a:p>
            <a:pPr lvl="0"/>
            <a:r>
              <a:rPr lang="en-IN" dirty="0">
                <a:latin typeface="Times New Roman" panose="02020603050405020304" pitchFamily="18" charset="0"/>
                <a:cs typeface="Times New Roman" panose="02020603050405020304" pitchFamily="18" charset="0"/>
              </a:rPr>
              <a:t>Project work cost is estimated.</a:t>
            </a:r>
          </a:p>
          <a:p>
            <a:pPr lvl="0"/>
            <a:r>
              <a:rPr lang="en-IN" dirty="0">
                <a:latin typeface="Times New Roman" panose="02020603050405020304" pitchFamily="18" charset="0"/>
                <a:cs typeface="Times New Roman" panose="02020603050405020304" pitchFamily="18" charset="0"/>
              </a:rPr>
              <a:t>Algorithm generation(Fan speed and temperature)</a:t>
            </a:r>
          </a:p>
          <a:p>
            <a:pPr lvl="0"/>
            <a:r>
              <a:rPr lang="en-IN" dirty="0">
                <a:latin typeface="Times New Roman" panose="02020603050405020304" pitchFamily="18" charset="0"/>
                <a:cs typeface="Times New Roman" panose="02020603050405020304" pitchFamily="18" charset="0"/>
              </a:rPr>
              <a:t>Program design </a:t>
            </a:r>
            <a:r>
              <a:rPr lang="en-IN" dirty="0" smtClean="0">
                <a:latin typeface="Times New Roman" panose="02020603050405020304" pitchFamily="18" charset="0"/>
                <a:cs typeface="Times New Roman" panose="02020603050405020304" pitchFamily="18" charset="0"/>
              </a:rPr>
              <a:t> Completed</a:t>
            </a:r>
          </a:p>
          <a:p>
            <a:pPr lvl="0"/>
            <a:r>
              <a:rPr lang="en-IN" dirty="0" smtClean="0">
                <a:latin typeface="Times New Roman" panose="02020603050405020304" pitchFamily="18" charset="0"/>
                <a:cs typeface="Times New Roman" panose="02020603050405020304" pitchFamily="18" charset="0"/>
              </a:rPr>
              <a:t>Program redesigned for the Human detection Sensor</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Selection of Components ( Material ) needed</a:t>
            </a:r>
          </a:p>
          <a:p>
            <a:r>
              <a:rPr lang="en-IN" dirty="0">
                <a:latin typeface="Times New Roman" panose="02020603050405020304" pitchFamily="18" charset="0"/>
                <a:cs typeface="Times New Roman" panose="02020603050405020304" pitchFamily="18" charset="0"/>
              </a:rPr>
              <a:t>Procurement of </a:t>
            </a:r>
            <a:r>
              <a:rPr lang="en-IN" dirty="0" smtClean="0">
                <a:latin typeface="Times New Roman" panose="02020603050405020304" pitchFamily="18" charset="0"/>
                <a:cs typeface="Times New Roman" panose="02020603050405020304" pitchFamily="18" charset="0"/>
              </a:rPr>
              <a:t>materials</a:t>
            </a:r>
          </a:p>
          <a:p>
            <a:r>
              <a:rPr lang="en-IN" dirty="0" smtClean="0">
                <a:latin typeface="Times New Roman" panose="02020603050405020304" pitchFamily="18" charset="0"/>
                <a:cs typeface="Times New Roman" panose="02020603050405020304" pitchFamily="18" charset="0"/>
              </a:rPr>
              <a:t>Assembling the Components And testing </a:t>
            </a:r>
            <a:endParaRPr lang="en-IN" dirty="0">
              <a:latin typeface="Times New Roman" panose="02020603050405020304" pitchFamily="18" charset="0"/>
              <a:cs typeface="Times New Roman" panose="02020603050405020304" pitchFamily="18" charset="0"/>
            </a:endParaRPr>
          </a:p>
        </p:txBody>
      </p:sp>
      <p:sp>
        <p:nvSpPr>
          <p:cNvPr id="4" name="Rectangle 3"/>
          <p:cNvSpPr/>
          <p:nvPr/>
        </p:nvSpPr>
        <p:spPr>
          <a:xfrm>
            <a:off x="2286512" y="1023504"/>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Work carried out so far</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123909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3410241885"/>
              </p:ext>
            </p:extLst>
          </p:nvPr>
        </p:nvGraphicFramePr>
        <p:xfrm>
          <a:off x="1530474" y="1098708"/>
          <a:ext cx="9016315" cy="5335043"/>
        </p:xfrm>
        <a:graphic>
          <a:graphicData uri="http://schemas.openxmlformats.org/drawingml/2006/table">
            <a:tbl>
              <a:tblPr firstRow="1" bandRow="1">
                <a:tableStyleId>{5C22544A-7EE6-4342-B048-85BDC9FD1C3A}</a:tableStyleId>
              </a:tblPr>
              <a:tblGrid>
                <a:gridCol w="860737"/>
                <a:gridCol w="1900703"/>
                <a:gridCol w="3171567"/>
                <a:gridCol w="3083308"/>
              </a:tblGrid>
              <a:tr h="638795">
                <a:tc>
                  <a:txBody>
                    <a:bodyPr/>
                    <a:lstStyle/>
                    <a:p>
                      <a:r>
                        <a:rPr lang="en-IN" dirty="0" smtClean="0">
                          <a:latin typeface="Times New Roman" panose="02020603050405020304" pitchFamily="18" charset="0"/>
                          <a:cs typeface="Times New Roman" panose="02020603050405020304" pitchFamily="18" charset="0"/>
                        </a:rPr>
                        <a:t>SL 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AUTHOR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JOURNAL</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DISCRIPTION</a:t>
                      </a:r>
                      <a:endParaRPr lang="en-IN" dirty="0">
                        <a:latin typeface="Times New Roman" panose="02020603050405020304" pitchFamily="18" charset="0"/>
                        <a:cs typeface="Times New Roman" panose="02020603050405020304" pitchFamily="18" charset="0"/>
                      </a:endParaRPr>
                    </a:p>
                  </a:txBody>
                  <a:tcPr/>
                </a:tc>
              </a:tr>
              <a:tr h="944847">
                <a:tc>
                  <a:txBody>
                    <a:bodyPr/>
                    <a:lstStyle/>
                    <a:p>
                      <a:pPr algn="ctr"/>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Ankit</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bagal</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Sachin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chakane</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journal of science and technology, ISSN:2456-5660 volume 6, special issue 01, August 2021 page number 222</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“automatic fan speed control using microcontroller” In this they described how to control fan automatically</a:t>
                      </a:r>
                      <a:endParaRPr lang="en-IN" sz="1400" dirty="0">
                        <a:latin typeface="Times New Roman" panose="02020603050405020304" pitchFamily="18" charset="0"/>
                        <a:cs typeface="Times New Roman" panose="02020603050405020304" pitchFamily="18" charset="0"/>
                      </a:endParaRPr>
                    </a:p>
                  </a:txBody>
                  <a:tcPr/>
                </a:tc>
              </a:tr>
              <a:tr h="767986">
                <a:tc>
                  <a:txBody>
                    <a:bodyPr/>
                    <a:lstStyle/>
                    <a:p>
                      <a:pPr algn="ctr"/>
                      <a:r>
                        <a:rPr lang="en-IN" dirty="0" smtClean="0">
                          <a:latin typeface="Times New Roman" panose="02020603050405020304" pitchFamily="18" charset="0"/>
                          <a:cs typeface="Times New Roman" panose="02020603050405020304" pitchFamily="18" charset="0"/>
                        </a:rPr>
                        <a:t>02</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Jivan</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jyoti</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mahakud</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arunkumar</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das</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international journal of innovative technology and exploring engineering (IJITEE) ISSN:2278-3075, volume 8 issue-11, September 2019</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“smart fan speed controller” </a:t>
                      </a:r>
                      <a:r>
                        <a:rPr lang="en-IN" sz="1400" u="none" strike="noStrike" kern="1200" dirty="0" smtClean="0">
                          <a:solidFill>
                            <a:schemeClr val="dk1"/>
                          </a:solidFill>
                          <a:effectLst/>
                          <a:latin typeface="Times New Roman" panose="02020603050405020304" pitchFamily="18" charset="0"/>
                          <a:ea typeface="+mn-ea"/>
                          <a:cs typeface="Times New Roman" panose="02020603050405020304" pitchFamily="18" charset="0"/>
                        </a:rPr>
                        <a:t>In this they give details on controlling of fan speed by IOT technology and mobile.</a:t>
                      </a:r>
                    </a:p>
                    <a:p>
                      <a:endParaRPr lang="en-IN" sz="1400" dirty="0">
                        <a:latin typeface="Times New Roman" panose="02020603050405020304" pitchFamily="18" charset="0"/>
                        <a:cs typeface="Times New Roman" panose="02020603050405020304" pitchFamily="18" charset="0"/>
                      </a:endParaRPr>
                    </a:p>
                  </a:txBody>
                  <a:tcPr/>
                </a:tc>
              </a:tr>
              <a:tr h="779519">
                <a:tc>
                  <a:txBody>
                    <a:bodyPr/>
                    <a:lstStyle/>
                    <a:p>
                      <a:pPr algn="ctr"/>
                      <a:r>
                        <a:rPr lang="en-IN" dirty="0" smtClean="0">
                          <a:latin typeface="Times New Roman" panose="02020603050405020304" pitchFamily="18" charset="0"/>
                          <a:cs typeface="Times New Roman" panose="02020603050405020304" pitchFamily="18" charset="0"/>
                        </a:rPr>
                        <a:t>03</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Shivani</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mohite</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shivashankar</a:t>
                      </a: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1400" kern="1200" dirty="0" err="1" smtClean="0">
                          <a:solidFill>
                            <a:schemeClr val="dk1"/>
                          </a:solidFill>
                          <a:effectLst/>
                          <a:latin typeface="Times New Roman" panose="02020603050405020304" pitchFamily="18" charset="0"/>
                          <a:ea typeface="+mn-ea"/>
                          <a:cs typeface="Times New Roman" panose="02020603050405020304" pitchFamily="18" charset="0"/>
                        </a:rPr>
                        <a:t>Adsule</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international conference of communication and information processing(ICCIP-2020)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smtClean="0">
                          <a:solidFill>
                            <a:schemeClr val="dk1"/>
                          </a:solidFill>
                          <a:effectLst/>
                          <a:latin typeface="Times New Roman" panose="02020603050405020304" pitchFamily="18" charset="0"/>
                          <a:ea typeface="+mn-ea"/>
                          <a:cs typeface="Times New Roman" panose="02020603050405020304" pitchFamily="18" charset="0"/>
                        </a:rPr>
                        <a:t>“automatic temperature based fan speed control” </a:t>
                      </a:r>
                      <a:r>
                        <a:rPr lang="en-IN" sz="1400" u="none" strike="noStrike" kern="1200" dirty="0" smtClean="0">
                          <a:solidFill>
                            <a:schemeClr val="dk1"/>
                          </a:solidFill>
                          <a:effectLst/>
                          <a:latin typeface="Times New Roman" panose="02020603050405020304" pitchFamily="18" charset="0"/>
                          <a:ea typeface="+mn-ea"/>
                          <a:cs typeface="Times New Roman" panose="02020603050405020304" pitchFamily="18" charset="0"/>
                        </a:rPr>
                        <a:t>In this they discuss controlling fan speed.</a:t>
                      </a:r>
                    </a:p>
                    <a:p>
                      <a:endParaRPr lang="en-IN" sz="1400" dirty="0">
                        <a:latin typeface="Times New Roman" panose="02020603050405020304" pitchFamily="18" charset="0"/>
                        <a:cs typeface="Times New Roman" panose="02020603050405020304" pitchFamily="18" charset="0"/>
                      </a:endParaRPr>
                    </a:p>
                  </a:txBody>
                  <a:tcPr/>
                </a:tc>
              </a:tr>
              <a:tr h="797675">
                <a:tc>
                  <a:txBody>
                    <a:bodyPr/>
                    <a:lstStyle/>
                    <a:p>
                      <a:pPr algn="ctr"/>
                      <a:r>
                        <a:rPr lang="en-IN" dirty="0" smtClean="0">
                          <a:latin typeface="Times New Roman" panose="02020603050405020304" pitchFamily="18" charset="0"/>
                          <a:cs typeface="Times New Roman" panose="02020603050405020304" pitchFamily="18" charset="0"/>
                        </a:rPr>
                        <a:t>04</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Nikita </a:t>
                      </a:r>
                      <a:r>
                        <a:rPr lang="en-IN" sz="1400" dirty="0" err="1" smtClean="0">
                          <a:latin typeface="Times New Roman" panose="02020603050405020304" pitchFamily="18" charset="0"/>
                          <a:cs typeface="Times New Roman" panose="02020603050405020304" pitchFamily="18" charset="0"/>
                        </a:rPr>
                        <a:t>Bagali</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Geeta</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Navalyal</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International journal of</a:t>
                      </a:r>
                      <a:r>
                        <a:rPr lang="en-IN" sz="1400" baseline="0" dirty="0" smtClean="0">
                          <a:latin typeface="Times New Roman" panose="02020603050405020304" pitchFamily="18" charset="0"/>
                          <a:cs typeface="Times New Roman" panose="02020603050405020304" pitchFamily="18" charset="0"/>
                        </a:rPr>
                        <a:t> Advanced research in computer and communication Engineering</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“Efficiently consume the electric</a:t>
                      </a:r>
                      <a:r>
                        <a:rPr lang="en-IN" sz="1400" baseline="0" dirty="0" smtClean="0">
                          <a:latin typeface="Times New Roman" panose="02020603050405020304" pitchFamily="18" charset="0"/>
                          <a:cs typeface="Times New Roman" panose="02020603050405020304" pitchFamily="18" charset="0"/>
                        </a:rPr>
                        <a:t> power, tracking the objects with IR sensor and Controlling the fan on and off.</a:t>
                      </a:r>
                      <a:endParaRPr lang="en-IN" sz="1400" dirty="0">
                        <a:latin typeface="Times New Roman" panose="02020603050405020304" pitchFamily="18" charset="0"/>
                        <a:cs typeface="Times New Roman" panose="02020603050405020304" pitchFamily="18" charset="0"/>
                      </a:endParaRPr>
                    </a:p>
                  </a:txBody>
                  <a:tcPr/>
                </a:tc>
              </a:tr>
              <a:tr h="1062681">
                <a:tc>
                  <a:txBody>
                    <a:bodyPr/>
                    <a:lstStyle/>
                    <a:p>
                      <a:pPr algn="ctr"/>
                      <a:r>
                        <a:rPr lang="en-IN" dirty="0" smtClean="0">
                          <a:latin typeface="Times New Roman" panose="02020603050405020304" pitchFamily="18" charset="0"/>
                          <a:cs typeface="Times New Roman" panose="02020603050405020304" pitchFamily="18" charset="0"/>
                        </a:rPr>
                        <a:t>05</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dirty="0" err="1" smtClean="0">
                          <a:latin typeface="Times New Roman" panose="02020603050405020304" pitchFamily="18" charset="0"/>
                          <a:cs typeface="Times New Roman" panose="02020603050405020304" pitchFamily="18" charset="0"/>
                        </a:rPr>
                        <a:t>Keerathiburt</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Kanchanasation</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IOP Conference Series: Material science</a:t>
                      </a:r>
                      <a:r>
                        <a:rPr lang="en-IN" sz="1400" baseline="0" dirty="0" smtClean="0">
                          <a:latin typeface="Times New Roman" panose="02020603050405020304" pitchFamily="18" charset="0"/>
                          <a:cs typeface="Times New Roman" panose="02020603050405020304" pitchFamily="18" charset="0"/>
                        </a:rPr>
                        <a:t> and engineering</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Automatic Control and turning on /off for fan by Temperature and Ultrasonic sensor</a:t>
                      </a:r>
                      <a:endParaRPr lang="en-IN" sz="1400" dirty="0">
                        <a:latin typeface="Times New Roman" panose="02020603050405020304" pitchFamily="18" charset="0"/>
                        <a:cs typeface="Times New Roman" panose="02020603050405020304" pitchFamily="18" charset="0"/>
                      </a:endParaRPr>
                    </a:p>
                  </a:txBody>
                  <a:tcPr/>
                </a:tc>
              </a:tr>
            </a:tbl>
          </a:graphicData>
        </a:graphic>
      </p:graphicFrame>
      <p:sp>
        <p:nvSpPr>
          <p:cNvPr id="6" name="Rectangle 5"/>
          <p:cNvSpPr/>
          <p:nvPr/>
        </p:nvSpPr>
        <p:spPr>
          <a:xfrm>
            <a:off x="1582789" y="317090"/>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2000" b="1" dirty="0">
                <a:solidFill>
                  <a:srgbClr val="7030A0"/>
                </a:solidFill>
                <a:latin typeface="Times New Roman" panose="02020603050405020304" pitchFamily="18" charset="0"/>
                <a:cs typeface="Times New Roman" panose="02020603050405020304" pitchFamily="18" charset="0"/>
              </a:rPr>
              <a:t>Related project work journals are studied.</a:t>
            </a:r>
          </a:p>
        </p:txBody>
      </p:sp>
    </p:spTree>
    <p:extLst>
      <p:ext uri="{BB962C8B-B14F-4D97-AF65-F5344CB8AC3E}">
        <p14:creationId xmlns="" xmlns:p14="http://schemas.microsoft.com/office/powerpoint/2010/main" val="2319613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20" y="0"/>
            <a:ext cx="10022918" cy="6491416"/>
          </a:xfrm>
        </p:spPr>
        <p:txBody>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p:txBody>
      </p:sp>
      <p:sp>
        <p:nvSpPr>
          <p:cNvPr id="4" name="Rectangle 3"/>
          <p:cNvSpPr/>
          <p:nvPr/>
        </p:nvSpPr>
        <p:spPr>
          <a:xfrm>
            <a:off x="1651954" y="749641"/>
            <a:ext cx="10045776" cy="4733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Project work cost is estimated</a:t>
            </a:r>
            <a:endParaRPr lang="en-IN" sz="20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1129687861"/>
              </p:ext>
            </p:extLst>
          </p:nvPr>
        </p:nvGraphicFramePr>
        <p:xfrm>
          <a:off x="1674812" y="1312790"/>
          <a:ext cx="10022918" cy="5143732"/>
        </p:xfrm>
        <a:graphic>
          <a:graphicData uri="http://schemas.openxmlformats.org/drawingml/2006/table">
            <a:tbl>
              <a:tblPr firstRow="1" bandRow="1">
                <a:tableStyleId>{5C22544A-7EE6-4342-B048-85BDC9FD1C3A}</a:tableStyleId>
              </a:tblPr>
              <a:tblGrid>
                <a:gridCol w="1271137"/>
                <a:gridCol w="4273529"/>
                <a:gridCol w="2239126"/>
                <a:gridCol w="2239126"/>
              </a:tblGrid>
              <a:tr h="467612">
                <a:tc>
                  <a:txBody>
                    <a:bodyPr/>
                    <a:lstStyle/>
                    <a:p>
                      <a:pPr algn="ctr"/>
                      <a:r>
                        <a:rPr lang="en-IN" b="1" dirty="0" smtClean="0">
                          <a:latin typeface="Times New Roman" panose="02020603050405020304" pitchFamily="18" charset="0"/>
                          <a:cs typeface="Times New Roman" panose="02020603050405020304" pitchFamily="18" charset="0"/>
                        </a:rPr>
                        <a:t>SL N O </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MATERIAL</a:t>
                      </a:r>
                      <a:r>
                        <a:rPr lang="en-IN" b="1" baseline="0" dirty="0" smtClean="0">
                          <a:latin typeface="Times New Roman" panose="02020603050405020304" pitchFamily="18" charset="0"/>
                          <a:cs typeface="Times New Roman" panose="02020603050405020304" pitchFamily="18" charset="0"/>
                        </a:rPr>
                        <a:t> NAME</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Quantity</a:t>
                      </a:r>
                      <a:endParaRPr lang="en-IN" b="1"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b="1" dirty="0" smtClean="0">
                          <a:latin typeface="Times New Roman" panose="02020603050405020304" pitchFamily="18" charset="0"/>
                          <a:cs typeface="Times New Roman" panose="02020603050405020304" pitchFamily="18" charset="0"/>
                        </a:rPr>
                        <a:t>COST</a:t>
                      </a: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smtClean="0">
                          <a:latin typeface="Times New Roman" panose="02020603050405020304" pitchFamily="18" charset="0"/>
                          <a:cs typeface="Times New Roman" panose="02020603050405020304" pitchFamily="18" charset="0"/>
                        </a:rPr>
                        <a:t>Arduino</a:t>
                      </a:r>
                      <a:r>
                        <a:rPr lang="en-IN" dirty="0" smtClean="0">
                          <a:latin typeface="Times New Roman" panose="02020603050405020304" pitchFamily="18" charset="0"/>
                          <a:cs typeface="Times New Roman" panose="02020603050405020304" pitchFamily="18" charset="0"/>
                        </a:rPr>
                        <a:t> Uno board</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p>
                  </a:txBody>
                  <a:tcPr/>
                </a:tc>
                <a:tc>
                  <a:txBody>
                    <a:bodyPr/>
                    <a:lstStyle/>
                    <a:p>
                      <a:r>
                        <a:rPr lang="en-IN" b="1" dirty="0" smtClean="0">
                          <a:latin typeface="Times New Roman" panose="02020603050405020304" pitchFamily="18" charset="0"/>
                          <a:cs typeface="Times New Roman" panose="02020603050405020304" pitchFamily="18" charset="0"/>
                        </a:rPr>
                        <a:t>1600</a:t>
                      </a: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02 </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Dht-11</a:t>
                      </a:r>
                      <a:r>
                        <a:rPr lang="en-IN" baseline="0" dirty="0" smtClean="0">
                          <a:latin typeface="Times New Roman" panose="02020603050405020304" pitchFamily="18" charset="0"/>
                          <a:cs typeface="Times New Roman" panose="02020603050405020304" pitchFamily="18" charset="0"/>
                        </a:rPr>
                        <a:t> Sensor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300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03</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Servo motor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680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04</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Fan</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2500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05</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12V power adapter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250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06</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Ultra sonic</a:t>
                      </a:r>
                      <a:r>
                        <a:rPr lang="en-IN" baseline="0" dirty="0" smtClean="0">
                          <a:latin typeface="Times New Roman" panose="02020603050405020304" pitchFamily="18" charset="0"/>
                          <a:cs typeface="Times New Roman" panose="02020603050405020304" pitchFamily="18" charset="0"/>
                        </a:rPr>
                        <a:t> Sensor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02</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546</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07</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LCD and 12 C device</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01</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250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08</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Electrical materials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1000</a:t>
                      </a:r>
                      <a:endParaRPr lang="en-IN" b="1" dirty="0">
                        <a:latin typeface="Times New Roman" panose="02020603050405020304" pitchFamily="18" charset="0"/>
                        <a:cs typeface="Times New Roman" panose="02020603050405020304" pitchFamily="18" charset="0"/>
                      </a:endParaRPr>
                    </a:p>
                  </a:txBody>
                  <a:tcPr/>
                </a:tc>
              </a:tr>
              <a:tr h="467612">
                <a:tc>
                  <a:txBody>
                    <a:bodyPr/>
                    <a:lstStyle/>
                    <a:p>
                      <a:pPr algn="ctr"/>
                      <a:r>
                        <a:rPr lang="en-IN" dirty="0" smtClean="0">
                          <a:latin typeface="Times New Roman" panose="02020603050405020304" pitchFamily="18" charset="0"/>
                          <a:cs typeface="Times New Roman" panose="02020603050405020304" pitchFamily="18" charset="0"/>
                        </a:rPr>
                        <a:t>09</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Other expenses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1874</a:t>
                      </a:r>
                    </a:p>
                  </a:txBody>
                  <a:tcPr/>
                </a:tc>
              </a:tr>
              <a:tr h="467612">
                <a:tc gridSpan="2">
                  <a:txBody>
                    <a:bodyPr/>
                    <a:lstStyle/>
                    <a:p>
                      <a:pPr algn="ctr"/>
                      <a:r>
                        <a:rPr lang="en-IN" dirty="0" smtClean="0">
                          <a:latin typeface="Times New Roman" panose="02020603050405020304" pitchFamily="18" charset="0"/>
                          <a:cs typeface="Times New Roman" panose="02020603050405020304" pitchFamily="18" charset="0"/>
                        </a:rPr>
                        <a:t>Total</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9000</a:t>
                      </a:r>
                    </a:p>
                  </a:txBody>
                  <a:tcPr/>
                </a:tc>
              </a:tr>
            </a:tbl>
          </a:graphicData>
        </a:graphic>
      </p:graphicFrame>
    </p:spTree>
    <p:extLst>
      <p:ext uri="{BB962C8B-B14F-4D97-AF65-F5344CB8AC3E}">
        <p14:creationId xmlns="" xmlns:p14="http://schemas.microsoft.com/office/powerpoint/2010/main" val="3893370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954" y="271849"/>
            <a:ext cx="9852658" cy="6474940"/>
          </a:xfrm>
        </p:spPr>
        <p:txBody>
          <a:bodyPr/>
          <a:lstStyle/>
          <a:p>
            <a:endParaRPr lang="en-IN" dirty="0" smtClean="0"/>
          </a:p>
          <a:p>
            <a:pPr marL="0" indent="0">
              <a:buNone/>
            </a:pPr>
            <a:r>
              <a:rPr lang="en-IN" dirty="0" smtClean="0"/>
              <a:t>   </a:t>
            </a:r>
            <a:r>
              <a:rPr lang="en-IN" sz="1600" dirty="0" smtClean="0">
                <a:latin typeface="Times New Roman" panose="02020603050405020304" pitchFamily="18" charset="0"/>
                <a:cs typeface="Times New Roman" panose="02020603050405020304" pitchFamily="18" charset="0"/>
              </a:rPr>
              <a:t>We are using the following algorithm to control the speed of a fan according to temperature. For sensing the temperature DHT 11 sensor has been used. The program of the </a:t>
            </a:r>
            <a:r>
              <a:rPr lang="en-IN" sz="1600" dirty="0" err="1" smtClean="0">
                <a:latin typeface="Times New Roman" panose="02020603050405020304" pitchFamily="18" charset="0"/>
                <a:cs typeface="Times New Roman" panose="02020603050405020304" pitchFamily="18" charset="0"/>
              </a:rPr>
              <a:t>Arduino</a:t>
            </a:r>
            <a:r>
              <a:rPr lang="en-IN" sz="1600" dirty="0" smtClean="0">
                <a:latin typeface="Times New Roman" panose="02020603050405020304" pitchFamily="18" charset="0"/>
                <a:cs typeface="Times New Roman" panose="02020603050405020304" pitchFamily="18" charset="0"/>
              </a:rPr>
              <a:t> will done by C++ language.</a:t>
            </a:r>
          </a:p>
          <a:p>
            <a:pPr marL="0" indent="0">
              <a:buNone/>
            </a:pPr>
            <a:r>
              <a:rPr lang="en-IN" b="1" u="sng" dirty="0" smtClean="0">
                <a:latin typeface="Times New Roman" panose="02020603050405020304" pitchFamily="18" charset="0"/>
                <a:cs typeface="Times New Roman" panose="02020603050405020304" pitchFamily="18" charset="0"/>
              </a:rPr>
              <a:t>Algorithm generation </a:t>
            </a:r>
          </a:p>
          <a:p>
            <a:pPr marL="0" indent="0">
              <a:buNone/>
            </a:pPr>
            <a:r>
              <a:rPr lang="en-IN" sz="1600" dirty="0" smtClean="0">
                <a:latin typeface="Times New Roman" panose="02020603050405020304" pitchFamily="18" charset="0"/>
                <a:cs typeface="Times New Roman" panose="02020603050405020304" pitchFamily="18" charset="0"/>
              </a:rPr>
              <a:t>1.T=0 fan Speed =0 (where </a:t>
            </a:r>
            <a:r>
              <a:rPr lang="en-IN" sz="1600" dirty="0">
                <a:latin typeface="Times New Roman" panose="02020603050405020304" pitchFamily="18" charset="0"/>
                <a:cs typeface="Times New Roman" panose="02020603050405020304" pitchFamily="18" charset="0"/>
              </a:rPr>
              <a:t>T= temperature in </a:t>
            </a:r>
            <a:r>
              <a:rPr lang="en-IN" sz="1600" dirty="0" smtClean="0">
                <a:latin typeface="Times New Roman" panose="02020603050405020304" pitchFamily="18" charset="0"/>
                <a:cs typeface="Times New Roman" panose="02020603050405020304" pitchFamily="18" charset="0"/>
              </a:rPr>
              <a:t>degrees)</a:t>
            </a:r>
          </a:p>
          <a:p>
            <a:pPr marL="0" indent="0">
              <a:buNone/>
            </a:pPr>
            <a:r>
              <a:rPr lang="en-IN" sz="1600" dirty="0" smtClean="0">
                <a:latin typeface="Times New Roman" panose="02020603050405020304" pitchFamily="18" charset="0"/>
                <a:cs typeface="Times New Roman" panose="02020603050405020304" pitchFamily="18" charset="0"/>
              </a:rPr>
              <a:t>2. T= get Temp() // Get current temperature from temperature sensor(i.e., DHT11 sensor)</a:t>
            </a:r>
          </a:p>
          <a:p>
            <a:pPr marL="0" indent="0">
              <a:buNone/>
            </a:pPr>
            <a:r>
              <a:rPr lang="en-IN" sz="1600" dirty="0" smtClean="0">
                <a:latin typeface="Times New Roman" panose="02020603050405020304" pitchFamily="18" charset="0"/>
                <a:cs typeface="Times New Roman" panose="02020603050405020304" pitchFamily="18" charset="0"/>
              </a:rPr>
              <a:t>3. Now compare the value of T with range of temperature and set the fan Speed according to that </a:t>
            </a:r>
          </a:p>
          <a:p>
            <a:pPr marL="0" indent="0">
              <a:buNone/>
            </a:pPr>
            <a:r>
              <a:rPr lang="en-IN" sz="1600" dirty="0" smtClean="0">
                <a:latin typeface="Times New Roman" panose="02020603050405020304" pitchFamily="18" charset="0"/>
                <a:cs typeface="Times New Roman" panose="02020603050405020304" pitchFamily="18" charset="0"/>
              </a:rPr>
              <a:t>a) if T&gt;=19ºC and T&lt;=20ºC</a:t>
            </a:r>
          </a:p>
          <a:p>
            <a:pPr marL="0" indent="0">
              <a:buNone/>
            </a:pPr>
            <a:r>
              <a:rPr lang="en-IN" sz="1600" dirty="0" smtClean="0">
                <a:latin typeface="Times New Roman" panose="02020603050405020304" pitchFamily="18" charset="0"/>
                <a:cs typeface="Times New Roman" panose="02020603050405020304" pitchFamily="18" charset="0"/>
              </a:rPr>
              <a:t>Fan Speed = 25% (260 RPM)</a:t>
            </a:r>
          </a:p>
          <a:p>
            <a:pPr marL="0" indent="0">
              <a:buNone/>
            </a:pPr>
            <a:r>
              <a:rPr lang="en-IN" sz="1600" dirty="0" smtClean="0">
                <a:latin typeface="Times New Roman" panose="02020603050405020304" pitchFamily="18" charset="0"/>
                <a:cs typeface="Times New Roman" panose="02020603050405020304" pitchFamily="18" charset="0"/>
              </a:rPr>
              <a:t>b)If T&gt;=20ºC and T&lt;=24ºC</a:t>
            </a:r>
          </a:p>
          <a:p>
            <a:pPr marL="0" indent="0">
              <a:buNone/>
            </a:pPr>
            <a:r>
              <a:rPr lang="en-IN" sz="1600" dirty="0" smtClean="0">
                <a:latin typeface="Times New Roman" panose="02020603050405020304" pitchFamily="18" charset="0"/>
                <a:cs typeface="Times New Roman" panose="02020603050405020304" pitchFamily="18" charset="0"/>
              </a:rPr>
              <a:t>Fan Speed = 50%(295 RPM)</a:t>
            </a:r>
          </a:p>
          <a:p>
            <a:pPr marL="0" indent="0">
              <a:buNone/>
            </a:pPr>
            <a:r>
              <a:rPr lang="en-IN" sz="1600" dirty="0" smtClean="0">
                <a:latin typeface="Times New Roman" panose="02020603050405020304" pitchFamily="18" charset="0"/>
                <a:cs typeface="Times New Roman" panose="02020603050405020304" pitchFamily="18" charset="0"/>
              </a:rPr>
              <a:t>c)If T&gt;=24ºC and T&lt;=28ºC</a:t>
            </a:r>
          </a:p>
          <a:p>
            <a:pPr marL="0" indent="0">
              <a:buNone/>
            </a:pPr>
            <a:r>
              <a:rPr lang="en-IN" sz="1600" dirty="0" smtClean="0">
                <a:latin typeface="Times New Roman" panose="02020603050405020304" pitchFamily="18" charset="0"/>
                <a:cs typeface="Times New Roman" panose="02020603050405020304" pitchFamily="18" charset="0"/>
              </a:rPr>
              <a:t>Fan Speed = 75%(320 RPM)</a:t>
            </a:r>
          </a:p>
          <a:p>
            <a:pPr marL="0" indent="0">
              <a:buNone/>
            </a:pPr>
            <a:r>
              <a:rPr lang="en-IN" sz="1600" dirty="0" smtClean="0">
                <a:latin typeface="Times New Roman" panose="02020603050405020304" pitchFamily="18" charset="0"/>
                <a:cs typeface="Times New Roman" panose="02020603050405020304" pitchFamily="18" charset="0"/>
              </a:rPr>
              <a:t>d)If T&gt;28ºC </a:t>
            </a:r>
          </a:p>
          <a:p>
            <a:pPr marL="0" indent="0">
              <a:buNone/>
            </a:pPr>
            <a:r>
              <a:rPr lang="en-IN" sz="1600" dirty="0" smtClean="0">
                <a:latin typeface="Times New Roman" panose="02020603050405020304" pitchFamily="18" charset="0"/>
                <a:cs typeface="Times New Roman" panose="02020603050405020304" pitchFamily="18" charset="0"/>
              </a:rPr>
              <a:t>Fan speed = 100%(350 RPM)</a:t>
            </a:r>
          </a:p>
          <a:p>
            <a:pPr marL="0" indent="0">
              <a:buNone/>
            </a:pPr>
            <a:endParaRPr lang="en-IN" dirty="0"/>
          </a:p>
        </p:txBody>
      </p:sp>
      <p:sp>
        <p:nvSpPr>
          <p:cNvPr id="5" name="Rectangle 4"/>
          <p:cNvSpPr/>
          <p:nvPr/>
        </p:nvSpPr>
        <p:spPr>
          <a:xfrm>
            <a:off x="1651954" y="98851"/>
            <a:ext cx="10045776" cy="4733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Automatic fan speed control system using </a:t>
            </a:r>
            <a:r>
              <a:rPr lang="en-IN" sz="2000" b="1" dirty="0" err="1" smtClean="0">
                <a:solidFill>
                  <a:srgbClr val="7030A0"/>
                </a:solidFill>
                <a:latin typeface="Times New Roman" panose="02020603050405020304" pitchFamily="18" charset="0"/>
                <a:cs typeface="Times New Roman" panose="02020603050405020304" pitchFamily="18" charset="0"/>
              </a:rPr>
              <a:t>Arduino</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34337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1860" y="461319"/>
            <a:ext cx="8915400" cy="6277232"/>
          </a:xfrm>
        </p:spPr>
        <p:txBody>
          <a:bodyPr/>
          <a:lstStyle/>
          <a:p>
            <a:pPr marL="0" indent="0">
              <a:buNone/>
            </a:pPr>
            <a:endParaRPr lang="en-IN" dirty="0" smtClean="0"/>
          </a:p>
          <a:p>
            <a:pPr marL="0" indent="0">
              <a:buNone/>
            </a:pPr>
            <a:endParaRPr lang="en-IN" dirty="0"/>
          </a:p>
          <a:p>
            <a:endParaRPr lang="en-IN" dirty="0" smtClean="0"/>
          </a:p>
          <a:p>
            <a:r>
              <a:rPr lang="en-IN" sz="1600" dirty="0" smtClean="0">
                <a:latin typeface="Times New Roman" panose="02020603050405020304" pitchFamily="18" charset="0"/>
                <a:cs typeface="Times New Roman" panose="02020603050405020304" pitchFamily="18" charset="0"/>
              </a:rPr>
              <a:t>Temperature sensor(DHT11)</a:t>
            </a:r>
          </a:p>
          <a:p>
            <a:r>
              <a:rPr lang="en-IN" sz="1600" dirty="0" err="1" smtClean="0">
                <a:latin typeface="Times New Roman" panose="02020603050405020304" pitchFamily="18" charset="0"/>
                <a:cs typeface="Times New Roman" panose="02020603050405020304" pitchFamily="18" charset="0"/>
              </a:rPr>
              <a:t>Arduino</a:t>
            </a:r>
            <a:r>
              <a:rPr lang="en-IN" sz="1600" dirty="0" smtClean="0">
                <a:latin typeface="Times New Roman" panose="02020603050405020304" pitchFamily="18" charset="0"/>
                <a:cs typeface="Times New Roman" panose="02020603050405020304" pitchFamily="18" charset="0"/>
              </a:rPr>
              <a:t> Board</a:t>
            </a:r>
          </a:p>
          <a:p>
            <a:r>
              <a:rPr lang="en-IN" sz="1600" dirty="0" smtClean="0">
                <a:latin typeface="Times New Roman" panose="02020603050405020304" pitchFamily="18" charset="0"/>
                <a:cs typeface="Times New Roman" panose="02020603050405020304" pitchFamily="18" charset="0"/>
              </a:rPr>
              <a:t>Ultrasonic  sensor</a:t>
            </a:r>
          </a:p>
          <a:p>
            <a:r>
              <a:rPr lang="en-IN" sz="1600" dirty="0" smtClean="0">
                <a:latin typeface="Times New Roman" panose="02020603050405020304" pitchFamily="18" charset="0"/>
                <a:cs typeface="Times New Roman" panose="02020603050405020304" pitchFamily="18" charset="0"/>
              </a:rPr>
              <a:t>Fan</a:t>
            </a:r>
          </a:p>
          <a:p>
            <a:r>
              <a:rPr lang="en-IN" sz="1600" dirty="0" smtClean="0">
                <a:latin typeface="Times New Roman" panose="02020603050405020304" pitchFamily="18" charset="0"/>
                <a:cs typeface="Times New Roman" panose="02020603050405020304" pitchFamily="18" charset="0"/>
              </a:rPr>
              <a:t>LCD Display</a:t>
            </a:r>
          </a:p>
          <a:p>
            <a:r>
              <a:rPr lang="en-IN" sz="1600" dirty="0" smtClean="0">
                <a:latin typeface="Times New Roman" panose="02020603050405020304" pitchFamily="18" charset="0"/>
                <a:cs typeface="Times New Roman" panose="02020603050405020304" pitchFamily="18" charset="0"/>
              </a:rPr>
              <a:t>Servo motor</a:t>
            </a:r>
          </a:p>
          <a:p>
            <a:r>
              <a:rPr lang="en-IN" sz="1600" dirty="0" smtClean="0">
                <a:latin typeface="Times New Roman" panose="02020603050405020304" pitchFamily="18" charset="0"/>
                <a:cs typeface="Times New Roman" panose="02020603050405020304" pitchFamily="18" charset="0"/>
              </a:rPr>
              <a:t>Connecting wires </a:t>
            </a:r>
          </a:p>
          <a:p>
            <a:endParaRPr lang="en-IN" dirty="0" smtClean="0"/>
          </a:p>
          <a:p>
            <a:pPr marL="0" indent="0">
              <a:buNone/>
            </a:pPr>
            <a:endParaRPr lang="en-IN" dirty="0"/>
          </a:p>
        </p:txBody>
      </p:sp>
      <p:sp>
        <p:nvSpPr>
          <p:cNvPr id="4" name="Rectangle 3"/>
          <p:cNvSpPr/>
          <p:nvPr/>
        </p:nvSpPr>
        <p:spPr>
          <a:xfrm>
            <a:off x="1643716" y="657935"/>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2000" b="1" dirty="0">
                <a:solidFill>
                  <a:srgbClr val="7030A0"/>
                </a:solidFill>
                <a:latin typeface="Times New Roman" panose="02020603050405020304" pitchFamily="18" charset="0"/>
                <a:cs typeface="Times New Roman" panose="02020603050405020304" pitchFamily="18" charset="0"/>
              </a:rPr>
              <a:t>Selection of Components ( Material ) needed</a:t>
            </a:r>
          </a:p>
        </p:txBody>
      </p:sp>
    </p:spTree>
    <p:extLst>
      <p:ext uri="{BB962C8B-B14F-4D97-AF65-F5344CB8AC3E}">
        <p14:creationId xmlns="" xmlns:p14="http://schemas.microsoft.com/office/powerpoint/2010/main" val="592287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385" y="263611"/>
            <a:ext cx="8915400" cy="6367848"/>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600" dirty="0" smtClean="0">
                <a:latin typeface="Times New Roman" panose="02020603050405020304" pitchFamily="18" charset="0"/>
                <a:cs typeface="Times New Roman" panose="02020603050405020304" pitchFamily="18" charset="0"/>
              </a:rPr>
              <a:t>A humidity sensor senses, measure &amp;</a:t>
            </a:r>
          </a:p>
          <a:p>
            <a:pPr marL="0" indent="0">
              <a:buNone/>
            </a:pPr>
            <a:r>
              <a:rPr lang="en-IN" sz="1600" dirty="0" smtClean="0">
                <a:latin typeface="Times New Roman" panose="02020603050405020304" pitchFamily="18" charset="0"/>
                <a:cs typeface="Times New Roman" panose="02020603050405020304" pitchFamily="18" charset="0"/>
              </a:rPr>
              <a:t>     regularly reports the relative humidity in </a:t>
            </a:r>
          </a:p>
          <a:p>
            <a:pPr marL="0" indent="0">
              <a:buNone/>
            </a:pPr>
            <a:r>
              <a:rPr lang="en-IN" sz="1600" dirty="0" smtClean="0">
                <a:latin typeface="Times New Roman" panose="02020603050405020304" pitchFamily="18" charset="0"/>
                <a:cs typeface="Times New Roman" panose="02020603050405020304" pitchFamily="18" charset="0"/>
              </a:rPr>
              <a:t>     the air. It measures both moisture &amp;</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temperature</a:t>
            </a:r>
          </a:p>
          <a:p>
            <a:r>
              <a:rPr lang="en-IN" sz="1600" dirty="0" smtClean="0">
                <a:latin typeface="Times New Roman" panose="02020603050405020304" pitchFamily="18" charset="0"/>
                <a:cs typeface="Times New Roman" panose="02020603050405020304" pitchFamily="18" charset="0"/>
              </a:rPr>
              <a:t>Relatively humidity, expressed as a percent,</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is the ratio of actual moisture in the air to the</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highest amount of moisture air at that </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temperature can hold.</a:t>
            </a:r>
          </a:p>
          <a:p>
            <a:pPr marL="0" indent="0">
              <a:buNone/>
            </a:pPr>
            <a:r>
              <a:rPr lang="en-IN" b="1" dirty="0" smtClean="0">
                <a:latin typeface="Times New Roman" panose="02020603050405020304" pitchFamily="18" charset="0"/>
                <a:cs typeface="Times New Roman" panose="02020603050405020304" pitchFamily="18" charset="0"/>
              </a:rPr>
              <a:t>     Specifications</a:t>
            </a:r>
            <a:r>
              <a:rPr lang="en-IN" b="1" dirty="0">
                <a:latin typeface="Times New Roman" panose="02020603050405020304" pitchFamily="18" charset="0"/>
                <a:cs typeface="Times New Roman" panose="02020603050405020304" pitchFamily="18" charset="0"/>
              </a:rPr>
              <a:t>:</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Operating voltage: 3.5V-5.5V</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Temperature range : 0ºC to 50ºC</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Humidity range : 20% to 90%</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Accuracy :±1ºC and ±1%</a:t>
            </a: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1643716" y="657935"/>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dirty="0">
                <a:solidFill>
                  <a:srgbClr val="7030A0"/>
                </a:solidFill>
                <a:latin typeface="Times New Roman" panose="02020603050405020304" pitchFamily="18" charset="0"/>
                <a:cs typeface="Times New Roman" panose="02020603050405020304" pitchFamily="18" charset="0"/>
              </a:rPr>
              <a:t>Temperature </a:t>
            </a:r>
            <a:r>
              <a:rPr lang="en-IN" sz="2000" dirty="0" smtClean="0">
                <a:solidFill>
                  <a:srgbClr val="7030A0"/>
                </a:solidFill>
                <a:latin typeface="Times New Roman" panose="02020603050405020304" pitchFamily="18" charset="0"/>
                <a:cs typeface="Times New Roman" panose="02020603050405020304" pitchFamily="18" charset="0"/>
              </a:rPr>
              <a:t>sensor(DHT11</a:t>
            </a:r>
            <a:r>
              <a:rPr lang="en-IN" sz="2000" dirty="0">
                <a:solidFill>
                  <a:srgbClr val="7030A0"/>
                </a:solidFill>
                <a:latin typeface="Times New Roman" panose="02020603050405020304" pitchFamily="18" charset="0"/>
                <a:cs typeface="Times New Roman" panose="02020603050405020304" pitchFamily="18" charset="0"/>
              </a:rPr>
              <a:t>)</a:t>
            </a:r>
            <a:endParaRPr lang="en-IN" sz="2000" b="1"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192441" y="1240765"/>
            <a:ext cx="3348344" cy="3182953"/>
          </a:xfrm>
          <a:prstGeom prst="rect">
            <a:avLst/>
          </a:prstGeom>
          <a:ln>
            <a:noFill/>
          </a:ln>
          <a:effectLst>
            <a:outerShdw blurRad="50800" dist="38100" dir="5400000" algn="t" rotWithShape="0">
              <a:prstClr val="black">
                <a:alpha val="40000"/>
              </a:prstClr>
            </a:outerShdw>
            <a:softEdge rad="112500"/>
          </a:effectLst>
        </p:spPr>
      </p:pic>
    </p:spTree>
    <p:extLst>
      <p:ext uri="{BB962C8B-B14F-4D97-AF65-F5344CB8AC3E}">
        <p14:creationId xmlns="" xmlns:p14="http://schemas.microsoft.com/office/powerpoint/2010/main" val="1563198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6530" y="321275"/>
            <a:ext cx="10377145" cy="6367848"/>
          </a:xfrm>
        </p:spPr>
        <p:txBody>
          <a:bodyPr/>
          <a:lstStyle/>
          <a:p>
            <a:pPr marL="0" indent="0">
              <a:buNone/>
            </a:pPr>
            <a:endParaRPr lang="en-IN" dirty="0" smtClean="0"/>
          </a:p>
          <a:p>
            <a:pPr marL="0" indent="0">
              <a:buNone/>
            </a:pPr>
            <a:endParaRPr lang="en-IN" dirty="0" smtClean="0"/>
          </a:p>
          <a:p>
            <a:pPr marL="0" indent="0">
              <a:buNone/>
            </a:pPr>
            <a:endParaRPr lang="en-IN" dirty="0" smtClean="0"/>
          </a:p>
          <a:p>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Ultrasonic sensor measure the distance to the target by measuring </a:t>
            </a:r>
          </a:p>
          <a:p>
            <a:pPr marL="0" indent="0">
              <a:buNone/>
            </a:pPr>
            <a:r>
              <a:rPr lang="en-IN" sz="1600" dirty="0" smtClean="0">
                <a:latin typeface="Times New Roman" panose="02020603050405020304" pitchFamily="18" charset="0"/>
                <a:cs typeface="Times New Roman" panose="02020603050405020304" pitchFamily="18" charset="0"/>
              </a:rPr>
              <a:t>The time between the emission and reception. An optical sensor has a</a:t>
            </a:r>
          </a:p>
          <a:p>
            <a:pPr marL="0" indent="0">
              <a:buNone/>
            </a:pPr>
            <a:r>
              <a:rPr lang="en-IN" sz="1600" dirty="0" smtClean="0">
                <a:latin typeface="Times New Roman" panose="02020603050405020304" pitchFamily="18" charset="0"/>
                <a:cs typeface="Times New Roman" panose="02020603050405020304" pitchFamily="18" charset="0"/>
              </a:rPr>
              <a:t>Transmitter and receiver, whereas an ultrasonic sensor uses a single </a:t>
            </a:r>
          </a:p>
          <a:p>
            <a:pPr marL="0" indent="0">
              <a:buNone/>
            </a:pPr>
            <a:r>
              <a:rPr lang="en-IN" sz="1600" dirty="0" smtClean="0">
                <a:latin typeface="Times New Roman" panose="02020603050405020304" pitchFamily="18" charset="0"/>
                <a:cs typeface="Times New Roman" panose="02020603050405020304" pitchFamily="18" charset="0"/>
              </a:rPr>
              <a:t>ultrasonic element for emission and reception.</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The components include</a:t>
            </a:r>
            <a:r>
              <a:rPr lang="en-IN" sz="1600" dirty="0" smtClean="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Single bit out put</a:t>
            </a:r>
          </a:p>
          <a:p>
            <a:r>
              <a:rPr lang="en-IN" sz="1600" dirty="0" smtClean="0">
                <a:latin typeface="Times New Roman" panose="02020603050405020304" pitchFamily="18" charset="0"/>
                <a:cs typeface="Times New Roman" panose="02020603050405020304" pitchFamily="18" charset="0"/>
              </a:rPr>
              <a:t>Small size makes it easy to </a:t>
            </a:r>
            <a:r>
              <a:rPr lang="en-IN" sz="1600" dirty="0" err="1" smtClean="0">
                <a:latin typeface="Times New Roman" panose="02020603050405020304" pitchFamily="18" charset="0"/>
                <a:cs typeface="Times New Roman" panose="02020603050405020304" pitchFamily="18" charset="0"/>
              </a:rPr>
              <a:t>concel</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Compatible with all types of microcontrollers</a:t>
            </a:r>
          </a:p>
          <a:p>
            <a:r>
              <a:rPr lang="en-IN" sz="1600" dirty="0" smtClean="0">
                <a:latin typeface="Times New Roman" panose="02020603050405020304" pitchFamily="18" charset="0"/>
                <a:cs typeface="Times New Roman" panose="02020603050405020304" pitchFamily="18" charset="0"/>
              </a:rPr>
              <a:t>5V till 20V operational with &lt;100uA current draw</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a:t>
            </a:r>
          </a:p>
        </p:txBody>
      </p:sp>
      <p:sp>
        <p:nvSpPr>
          <p:cNvPr id="5" name="Rectangle 4"/>
          <p:cNvSpPr/>
          <p:nvPr/>
        </p:nvSpPr>
        <p:spPr>
          <a:xfrm>
            <a:off x="1643716" y="657935"/>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dirty="0" smtClean="0">
                <a:solidFill>
                  <a:srgbClr val="7030A0"/>
                </a:solidFill>
                <a:latin typeface="Times New Roman" panose="02020603050405020304" pitchFamily="18" charset="0"/>
                <a:cs typeface="Times New Roman" panose="02020603050405020304" pitchFamily="18" charset="0"/>
              </a:rPr>
              <a:t>PIR sensor</a:t>
            </a:r>
            <a:endParaRPr lang="en-IN" sz="2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40760" y="2026756"/>
            <a:ext cx="3899745" cy="3899745"/>
          </a:xfrm>
          <a:prstGeom prst="rect">
            <a:avLst/>
          </a:prstGeom>
        </p:spPr>
      </p:pic>
    </p:spTree>
    <p:extLst>
      <p:ext uri="{BB962C8B-B14F-4D97-AF65-F5344CB8AC3E}">
        <p14:creationId xmlns="" xmlns:p14="http://schemas.microsoft.com/office/powerpoint/2010/main" val="537123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3716" y="156519"/>
            <a:ext cx="8915400" cy="6507891"/>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400" dirty="0" smtClean="0">
                <a:latin typeface="Times New Roman" panose="02020603050405020304" pitchFamily="18" charset="0"/>
                <a:cs typeface="Times New Roman" panose="02020603050405020304" pitchFamily="18" charset="0"/>
              </a:rPr>
              <a:t>An arduino is an open-source microcontroller development</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board. </a:t>
            </a:r>
          </a:p>
          <a:p>
            <a:r>
              <a:rPr lang="en-IN" sz="1400" dirty="0" err="1" smtClean="0">
                <a:latin typeface="Times New Roman" panose="02020603050405020304" pitchFamily="18" charset="0"/>
                <a:cs typeface="Times New Roman" panose="02020603050405020304" pitchFamily="18" charset="0"/>
              </a:rPr>
              <a:t>Arduino</a:t>
            </a:r>
            <a:r>
              <a:rPr lang="en-IN" sz="1400" dirty="0" smtClean="0">
                <a:latin typeface="Times New Roman" panose="02020603050405020304" pitchFamily="18" charset="0"/>
                <a:cs typeface="Times New Roman" panose="02020603050405020304" pitchFamily="18" charset="0"/>
              </a:rPr>
              <a:t> to read sensor &amp; control things like motors &amp;</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lights. </a:t>
            </a:r>
          </a:p>
          <a:p>
            <a:r>
              <a:rPr lang="en-IN" sz="1400" dirty="0" smtClean="0">
                <a:latin typeface="Times New Roman" panose="02020603050405020304" pitchFamily="18" charset="0"/>
                <a:cs typeface="Times New Roman" panose="02020603050405020304" pitchFamily="18" charset="0"/>
              </a:rPr>
              <a:t>This allows you to upload Program to this board which </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can then interact with in the real world. With this, you can</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make devices which respond &amp; react to the world at large.</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Specification:</a:t>
            </a:r>
          </a:p>
          <a:p>
            <a:pPr lvl="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Microcontroller : ATmega328</a:t>
            </a:r>
          </a:p>
          <a:p>
            <a:pPr lvl="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Operating voltage: 5v</a:t>
            </a:r>
          </a:p>
          <a:p>
            <a:pPr lvl="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Input voltage (recommended) : 7-12V</a:t>
            </a:r>
          </a:p>
          <a:p>
            <a:pPr lvl="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Digital I/O pins : 40mA</a:t>
            </a:r>
          </a:p>
          <a:p>
            <a:pPr lvl="0">
              <a:buFont typeface="Courier New" panose="02070309020205020404" pitchFamily="49" charset="0"/>
              <a:buChar char="o"/>
            </a:pPr>
            <a:r>
              <a:rPr lang="en-IN" sz="1400" dirty="0">
                <a:latin typeface="Times New Roman" panose="02020603050405020304" pitchFamily="18" charset="0"/>
                <a:cs typeface="Times New Roman" panose="02020603050405020304" pitchFamily="18" charset="0"/>
              </a:rPr>
              <a:t>Dc current for 3.3V pin : 50mA</a:t>
            </a:r>
          </a:p>
          <a:p>
            <a:pPr marL="0" indent="0">
              <a:buNone/>
            </a:pPr>
            <a:endParaRPr lang="en-IN" sz="1400"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1643716" y="657935"/>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dirty="0" smtClean="0">
                <a:solidFill>
                  <a:srgbClr val="7030A0"/>
                </a:solidFill>
                <a:latin typeface="Times New Roman" panose="02020603050405020304" pitchFamily="18" charset="0"/>
                <a:cs typeface="Times New Roman" panose="02020603050405020304" pitchFamily="18" charset="0"/>
              </a:rPr>
              <a:t>Arduino Board</a:t>
            </a:r>
            <a:endParaRPr lang="en-IN" sz="2000" dirty="0">
              <a:solidFill>
                <a:srgbClr val="7030A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45876" y="1563774"/>
            <a:ext cx="3807941" cy="3041064"/>
          </a:xfrm>
          <a:prstGeom prst="rect">
            <a:avLst/>
          </a:prstGeom>
          <a:effectLst>
            <a:innerShdw blurRad="63500" dist="50800" dir="10800000">
              <a:prstClr val="black">
                <a:alpha val="50000"/>
              </a:prstClr>
            </a:innerShdw>
          </a:effectLst>
        </p:spPr>
      </p:pic>
    </p:spTree>
    <p:extLst>
      <p:ext uri="{BB962C8B-B14F-4D97-AF65-F5344CB8AC3E}">
        <p14:creationId xmlns="" xmlns:p14="http://schemas.microsoft.com/office/powerpoint/2010/main" val="38969373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0003" y="255372"/>
            <a:ext cx="9687024" cy="6351373"/>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600" dirty="0">
                <a:latin typeface="Times New Roman" panose="02020603050405020304" pitchFamily="18" charset="0"/>
                <a:cs typeface="Times New Roman" panose="02020603050405020304" pitchFamily="18" charset="0"/>
              </a:rPr>
              <a:t>Electric Fan </a:t>
            </a:r>
            <a:r>
              <a:rPr lang="en-IN" sz="1600" dirty="0" smtClean="0">
                <a:latin typeface="Times New Roman" panose="02020603050405020304" pitchFamily="18" charset="0"/>
                <a:cs typeface="Times New Roman" panose="02020603050405020304" pitchFamily="18" charset="0"/>
              </a:rPr>
              <a:t>is </a:t>
            </a:r>
            <a:r>
              <a:rPr lang="en-IN" sz="1600" dirty="0">
                <a:latin typeface="Times New Roman" panose="02020603050405020304" pitchFamily="18" charset="0"/>
                <a:cs typeface="Times New Roman" panose="02020603050405020304" pitchFamily="18" charset="0"/>
              </a:rPr>
              <a:t>a vary simple device </a:t>
            </a:r>
            <a:r>
              <a:rPr lang="en-IN" sz="1600" dirty="0" smtClean="0">
                <a:latin typeface="Times New Roman" panose="02020603050405020304" pitchFamily="18" charset="0"/>
                <a:cs typeface="Times New Roman" panose="02020603050405020304" pitchFamily="18" charset="0"/>
              </a:rPr>
              <a:t>Consists</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of Rotating Blades used to move the air in the </a:t>
            </a:r>
            <a:r>
              <a:rPr lang="en-IN" sz="1600" dirty="0" smtClean="0">
                <a:latin typeface="Times New Roman" panose="02020603050405020304" pitchFamily="18" charset="0"/>
                <a:cs typeface="Times New Roman" panose="02020603050405020304" pitchFamily="18" charset="0"/>
              </a:rPr>
              <a:t>room. </a:t>
            </a:r>
            <a:endParaRPr lang="en-IN" sz="1600" dirty="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Electric </a:t>
            </a:r>
            <a:r>
              <a:rPr lang="en-IN" sz="1600" dirty="0">
                <a:latin typeface="Times New Roman" panose="02020603050405020304" pitchFamily="18" charset="0"/>
                <a:cs typeface="Times New Roman" panose="02020603050405020304" pitchFamily="18" charset="0"/>
              </a:rPr>
              <a:t>fan is device that help us to stay cool in summer</a:t>
            </a:r>
            <a:r>
              <a:rPr lang="en-IN" sz="1600" dirty="0" smtClean="0">
                <a:latin typeface="Times New Roman" panose="02020603050405020304" pitchFamily="18" charset="0"/>
                <a:cs typeface="Times New Roman" panose="02020603050405020304" pitchFamily="18" charset="0"/>
              </a:rPr>
              <a:t>,</a:t>
            </a:r>
          </a:p>
          <a:p>
            <a:pPr marL="0" indent="0">
              <a:buNone/>
            </a:pPr>
            <a:r>
              <a:rPr lang="en-IN" sz="1600" dirty="0" smtClean="0">
                <a:latin typeface="Times New Roman" panose="02020603050405020304" pitchFamily="18" charset="0"/>
                <a:cs typeface="Times New Roman" panose="02020603050405020304" pitchFamily="18" charset="0"/>
              </a:rPr>
              <a:t>      while </a:t>
            </a:r>
            <a:r>
              <a:rPr lang="en-IN" sz="1600" dirty="0">
                <a:latin typeface="Times New Roman" panose="02020603050405020304" pitchFamily="18" charset="0"/>
                <a:cs typeface="Times New Roman" panose="02020603050405020304" pitchFamily="18" charset="0"/>
              </a:rPr>
              <a:t>saving our money</a:t>
            </a:r>
          </a:p>
          <a:p>
            <a:r>
              <a:rPr lang="en-IN" sz="1600" dirty="0" smtClean="0">
                <a:latin typeface="Times New Roman" panose="02020603050405020304" pitchFamily="18" charset="0"/>
                <a:cs typeface="Times New Roman" panose="02020603050405020304" pitchFamily="18" charset="0"/>
              </a:rPr>
              <a:t>Fan is more Economic And More Convenient for the middleclass</a:t>
            </a:r>
          </a:p>
          <a:p>
            <a:pPr marL="0" indent="0">
              <a:buNone/>
            </a:pPr>
            <a:r>
              <a:rPr lang="en-IN" sz="1600" dirty="0" smtClean="0">
                <a:latin typeface="Times New Roman" panose="02020603050405020304" pitchFamily="18" charset="0"/>
                <a:cs typeface="Times New Roman" panose="02020603050405020304" pitchFamily="18" charset="0"/>
              </a:rPr>
              <a:t>     families </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Specification</a:t>
            </a:r>
            <a:r>
              <a:rPr lang="en-IN" b="1" dirty="0">
                <a:latin typeface="Times New Roman" panose="02020603050405020304" pitchFamily="18" charset="0"/>
                <a:cs typeface="Times New Roman" panose="02020603050405020304" pitchFamily="18" charset="0"/>
              </a:rPr>
              <a:t>:</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Number of blades: </a:t>
            </a:r>
            <a:r>
              <a:rPr lang="en-IN" sz="1600" dirty="0" smtClean="0">
                <a:latin typeface="Times New Roman" panose="02020603050405020304" pitchFamily="18" charset="0"/>
                <a:cs typeface="Times New Roman" panose="02020603050405020304" pitchFamily="18" charset="0"/>
              </a:rPr>
              <a:t>03</a:t>
            </a:r>
          </a:p>
          <a:p>
            <a:pPr lvl="0">
              <a:buFont typeface="Courier New" panose="02070309020205020404" pitchFamily="49" charset="0"/>
              <a:buChar char="o"/>
            </a:pPr>
            <a:r>
              <a:rPr lang="en-IN" sz="1600" dirty="0" smtClean="0">
                <a:latin typeface="Times New Roman" panose="02020603050405020304" pitchFamily="18" charset="0"/>
                <a:cs typeface="Times New Roman" panose="02020603050405020304" pitchFamily="18" charset="0"/>
              </a:rPr>
              <a:t>RPM </a:t>
            </a:r>
            <a:r>
              <a:rPr lang="en-IN" sz="1600" dirty="0">
                <a:latin typeface="Times New Roman" panose="02020603050405020304" pitchFamily="18" charset="0"/>
                <a:cs typeface="Times New Roman" panose="02020603050405020304" pitchFamily="18" charset="0"/>
              </a:rPr>
              <a:t>: 300to 350 rpm</a:t>
            </a:r>
          </a:p>
          <a:p>
            <a:pPr lvl="0">
              <a:buFont typeface="Courier New" panose="02070309020205020404" pitchFamily="49" charset="0"/>
              <a:buChar char="o"/>
            </a:pPr>
            <a:r>
              <a:rPr lang="en-IN" sz="1600" dirty="0" smtClean="0">
                <a:latin typeface="Times New Roman" panose="02020603050405020304" pitchFamily="18" charset="0"/>
                <a:cs typeface="Times New Roman" panose="02020603050405020304" pitchFamily="18" charset="0"/>
              </a:rPr>
              <a:t>Consumption in </a:t>
            </a:r>
            <a:r>
              <a:rPr lang="en-IN" sz="1600" dirty="0">
                <a:latin typeface="Times New Roman" panose="02020603050405020304" pitchFamily="18" charset="0"/>
                <a:cs typeface="Times New Roman" panose="02020603050405020304" pitchFamily="18" charset="0"/>
              </a:rPr>
              <a:t>watts : 75</a:t>
            </a:r>
          </a:p>
          <a:p>
            <a:pPr marL="0" indent="0">
              <a:buNone/>
            </a:pPr>
            <a:endParaRPr lang="en-IN" sz="1600" dirty="0"/>
          </a:p>
        </p:txBody>
      </p:sp>
      <p:sp>
        <p:nvSpPr>
          <p:cNvPr id="4" name="Rectangle 3"/>
          <p:cNvSpPr/>
          <p:nvPr/>
        </p:nvSpPr>
        <p:spPr>
          <a:xfrm>
            <a:off x="1643716" y="657935"/>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Fan</a:t>
            </a:r>
            <a:endParaRPr lang="en-IN" sz="2000" b="1" dirty="0">
              <a:solidFill>
                <a:srgbClr val="7030A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755047" y="1797207"/>
            <a:ext cx="3190592" cy="2933572"/>
          </a:xfrm>
          <a:prstGeom prst="rect">
            <a:avLst/>
          </a:prstGeom>
        </p:spPr>
      </p:pic>
    </p:spTree>
    <p:extLst>
      <p:ext uri="{BB962C8B-B14F-4D97-AF65-F5344CB8AC3E}">
        <p14:creationId xmlns="" xmlns:p14="http://schemas.microsoft.com/office/powerpoint/2010/main" val="587838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5189" y="107092"/>
            <a:ext cx="5577016" cy="6623222"/>
          </a:xfrm>
        </p:spPr>
        <p:txBody>
          <a:bodyPr/>
          <a:lstStyle/>
          <a:p>
            <a:pPr marL="0" indent="0">
              <a:buNone/>
            </a:pPr>
            <a:endParaRPr lang="en-IN" dirty="0" smtClean="0"/>
          </a:p>
          <a:p>
            <a:pPr marL="0" indent="0">
              <a:buNone/>
            </a:pPr>
            <a:endParaRPr lang="en-IN" dirty="0"/>
          </a:p>
          <a:p>
            <a:pPr marL="0" indent="0">
              <a:buNone/>
            </a:pPr>
            <a:endParaRPr lang="en-IN" dirty="0" smtClean="0"/>
          </a:p>
          <a:p>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IC/12C Interface adapter module is used for 16*2 LCD Display.</a:t>
            </a:r>
          </a:p>
          <a:p>
            <a:r>
              <a:rPr lang="en-IN" sz="1600" dirty="0" smtClean="0">
                <a:latin typeface="Times New Roman" panose="02020603050405020304" pitchFamily="18" charset="0"/>
                <a:cs typeface="Times New Roman" panose="02020603050405020304" pitchFamily="18" charset="0"/>
              </a:rPr>
              <a:t>It uses the PDF8574tIC chip which converts 12C serial to parallel</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data for the LCD display. Also this Interface module          simplifies</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connecting an Arduino to a16*2 LCD using only 4 wires.</a:t>
            </a:r>
          </a:p>
          <a:p>
            <a:pPr marL="0" indent="0">
              <a:buNone/>
            </a:pPr>
            <a:r>
              <a:rPr lang="en-IN" sz="1600"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Specifications</a:t>
            </a:r>
            <a:r>
              <a:rPr lang="en-IN" sz="1600" dirty="0">
                <a:latin typeface="Times New Roman" panose="02020603050405020304" pitchFamily="18" charset="0"/>
                <a:cs typeface="Times New Roman" panose="02020603050405020304" pitchFamily="18" charset="0"/>
              </a:rPr>
              <a:t>:</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Operating voltage is 4.7V to 5.3V</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Alphanumeric LCD display module, meaning can display alphabets and numbers</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Consist of two rows and each row can print 16 characters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1643716" y="6332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dirty="0">
                <a:solidFill>
                  <a:srgbClr val="7030A0"/>
                </a:solidFill>
                <a:latin typeface="Times New Roman" panose="02020603050405020304" pitchFamily="18" charset="0"/>
                <a:cs typeface="Times New Roman" panose="02020603050405020304" pitchFamily="18" charset="0"/>
              </a:rPr>
              <a:t>LCD </a:t>
            </a:r>
            <a:r>
              <a:rPr lang="en-IN" sz="2000" dirty="0" smtClean="0">
                <a:solidFill>
                  <a:srgbClr val="7030A0"/>
                </a:solidFill>
                <a:latin typeface="Times New Roman" panose="02020603050405020304" pitchFamily="18" charset="0"/>
                <a:cs typeface="Times New Roman" panose="02020603050405020304" pitchFamily="18" charset="0"/>
              </a:rPr>
              <a:t>Display (12Cbased LCD)</a:t>
            </a:r>
            <a:endParaRPr lang="en-IN" sz="2000"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971169" y="1399780"/>
            <a:ext cx="4037845" cy="2723506"/>
          </a:xfrm>
          <a:prstGeom prst="rect">
            <a:avLst/>
          </a:prstGeom>
          <a:effectLst>
            <a:innerShdw blurRad="63500" dist="50800" dir="13500000">
              <a:prstClr val="black">
                <a:alpha val="50000"/>
              </a:prstClr>
            </a:innerShdw>
          </a:effectLst>
        </p:spPr>
      </p:pic>
    </p:spTree>
    <p:extLst>
      <p:ext uri="{BB962C8B-B14F-4D97-AF65-F5344CB8AC3E}">
        <p14:creationId xmlns="" xmlns:p14="http://schemas.microsoft.com/office/powerpoint/2010/main" val="1076883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9612" y="1330037"/>
            <a:ext cx="8911687" cy="5246254"/>
          </a:xfrm>
        </p:spPr>
        <p:txBody>
          <a:bodyPr>
            <a:normAutofit/>
          </a:bodyPr>
          <a:lstStyle/>
          <a:p>
            <a:r>
              <a:rPr lang="en-IN" sz="1600" b="1" dirty="0" smtClean="0">
                <a:solidFill>
                  <a:schemeClr val="tx1"/>
                </a:solidFill>
                <a:latin typeface="Times New Roman" panose="02020603050405020304" pitchFamily="18" charset="0"/>
                <a:cs typeface="Times New Roman" panose="02020603050405020304" pitchFamily="18" charset="0"/>
              </a:rPr>
              <a:t>Introduction</a:t>
            </a:r>
          </a:p>
          <a:p>
            <a:r>
              <a:rPr lang="en-IN" sz="1600" b="1" dirty="0" smtClean="0">
                <a:solidFill>
                  <a:schemeClr val="tx1"/>
                </a:solidFill>
                <a:latin typeface="Times New Roman" panose="02020603050405020304" pitchFamily="18" charset="0"/>
                <a:cs typeface="Times New Roman" panose="02020603050405020304" pitchFamily="18" charset="0"/>
              </a:rPr>
              <a:t>Block Diagram</a:t>
            </a:r>
          </a:p>
          <a:p>
            <a:r>
              <a:rPr lang="en-IN" sz="1600" b="1" dirty="0" smtClean="0">
                <a:solidFill>
                  <a:schemeClr val="tx1"/>
                </a:solidFill>
                <a:latin typeface="Times New Roman" panose="02020603050405020304" pitchFamily="18" charset="0"/>
                <a:cs typeface="Times New Roman" panose="02020603050405020304" pitchFamily="18" charset="0"/>
              </a:rPr>
              <a:t>Literature Survey &amp; </a:t>
            </a:r>
            <a:r>
              <a:rPr lang="en-IN" sz="1600" b="1" dirty="0">
                <a:solidFill>
                  <a:schemeClr val="tx1"/>
                </a:solidFill>
                <a:latin typeface="Times New Roman" panose="02020603050405020304" pitchFamily="18" charset="0"/>
                <a:cs typeface="Times New Roman" panose="02020603050405020304" pitchFamily="18" charset="0"/>
              </a:rPr>
              <a:t>L</a:t>
            </a:r>
            <a:r>
              <a:rPr lang="en-IN" sz="1600" b="1" dirty="0" smtClean="0">
                <a:solidFill>
                  <a:schemeClr val="tx1"/>
                </a:solidFill>
                <a:latin typeface="Times New Roman" panose="02020603050405020304" pitchFamily="18" charset="0"/>
                <a:cs typeface="Times New Roman" panose="02020603050405020304" pitchFamily="18" charset="0"/>
              </a:rPr>
              <a:t>iterature Gap</a:t>
            </a:r>
          </a:p>
          <a:p>
            <a:r>
              <a:rPr lang="en-IN" sz="1600" b="1" dirty="0" smtClean="0">
                <a:solidFill>
                  <a:schemeClr val="tx1"/>
                </a:solidFill>
                <a:latin typeface="Times New Roman" panose="02020603050405020304" pitchFamily="18" charset="0"/>
                <a:cs typeface="Times New Roman" panose="02020603050405020304" pitchFamily="18" charset="0"/>
              </a:rPr>
              <a:t>Scope &amp; Objective</a:t>
            </a:r>
          </a:p>
          <a:p>
            <a:r>
              <a:rPr lang="en-IN" sz="1600" b="1" dirty="0">
                <a:solidFill>
                  <a:schemeClr val="tx1"/>
                </a:solidFill>
                <a:latin typeface="Times New Roman" panose="02020603050405020304" pitchFamily="18" charset="0"/>
                <a:cs typeface="Times New Roman" panose="02020603050405020304" pitchFamily="18" charset="0"/>
              </a:rPr>
              <a:t>Circuit Diagram &amp; </a:t>
            </a:r>
            <a:r>
              <a:rPr lang="en-IN" sz="1600" b="1" dirty="0" smtClean="0">
                <a:solidFill>
                  <a:schemeClr val="tx1"/>
                </a:solidFill>
                <a:latin typeface="Times New Roman" panose="02020603050405020304" pitchFamily="18" charset="0"/>
                <a:cs typeface="Times New Roman" panose="02020603050405020304" pitchFamily="18" charset="0"/>
              </a:rPr>
              <a:t>description</a:t>
            </a:r>
          </a:p>
          <a:p>
            <a:r>
              <a:rPr lang="en-IN" sz="1600" b="1" dirty="0" smtClean="0">
                <a:solidFill>
                  <a:schemeClr val="tx1"/>
                </a:solidFill>
                <a:latin typeface="Times New Roman" panose="02020603050405020304" pitchFamily="18" charset="0"/>
                <a:cs typeface="Times New Roman" panose="02020603050405020304" pitchFamily="18" charset="0"/>
              </a:rPr>
              <a:t>Methodology</a:t>
            </a:r>
          </a:p>
          <a:p>
            <a:r>
              <a:rPr lang="en-IN" sz="1600" b="1" dirty="0" smtClean="0">
                <a:solidFill>
                  <a:schemeClr val="tx1"/>
                </a:solidFill>
                <a:latin typeface="Times New Roman" panose="02020603050405020304" pitchFamily="18" charset="0"/>
                <a:cs typeface="Times New Roman" panose="02020603050405020304" pitchFamily="18" charset="0"/>
              </a:rPr>
              <a:t>Flow chart</a:t>
            </a:r>
          </a:p>
          <a:p>
            <a:r>
              <a:rPr lang="en-IN" sz="1600" b="1" dirty="0" smtClean="0">
                <a:solidFill>
                  <a:schemeClr val="tx1"/>
                </a:solidFill>
                <a:latin typeface="Times New Roman" panose="02020603050405020304" pitchFamily="18" charset="0"/>
                <a:cs typeface="Times New Roman" panose="02020603050405020304" pitchFamily="18" charset="0"/>
              </a:rPr>
              <a:t>Work carried out so </a:t>
            </a:r>
            <a:r>
              <a:rPr lang="en-IN" sz="1600" b="1" dirty="0" smtClean="0">
                <a:solidFill>
                  <a:schemeClr val="tx1"/>
                </a:solidFill>
                <a:latin typeface="Times New Roman" panose="02020603050405020304" pitchFamily="18" charset="0"/>
                <a:cs typeface="Times New Roman" panose="02020603050405020304" pitchFamily="18" charset="0"/>
              </a:rPr>
              <a:t>for</a:t>
            </a:r>
          </a:p>
          <a:p>
            <a:r>
              <a:rPr lang="en-IN" sz="1600" b="1" dirty="0" smtClean="0">
                <a:solidFill>
                  <a:schemeClr val="tx1"/>
                </a:solidFill>
                <a:latin typeface="Times New Roman" panose="02020603050405020304" pitchFamily="18" charset="0"/>
                <a:cs typeface="Times New Roman" panose="02020603050405020304" pitchFamily="18" charset="0"/>
              </a:rPr>
              <a:t>Components used</a:t>
            </a:r>
          </a:p>
          <a:p>
            <a:r>
              <a:rPr lang="en-IN" sz="1600" b="1" dirty="0" smtClean="0">
                <a:solidFill>
                  <a:schemeClr val="tx1"/>
                </a:solidFill>
                <a:latin typeface="Times New Roman" panose="02020603050405020304" pitchFamily="18" charset="0"/>
                <a:cs typeface="Times New Roman" panose="02020603050405020304" pitchFamily="18" charset="0"/>
              </a:rPr>
              <a:t>Assembly and testing</a:t>
            </a:r>
          </a:p>
          <a:p>
            <a:r>
              <a:rPr lang="en-IN" sz="1600" b="1" dirty="0" smtClean="0">
                <a:solidFill>
                  <a:schemeClr val="tx1"/>
                </a:solidFill>
                <a:latin typeface="Times New Roman" panose="02020603050405020304" pitchFamily="18" charset="0"/>
                <a:cs typeface="Times New Roman" panose="02020603050405020304" pitchFamily="18" charset="0"/>
              </a:rPr>
              <a:t>Advantages and applications</a:t>
            </a:r>
            <a:endParaRPr lang="en-IN" sz="1600" b="1" dirty="0" smtClean="0">
              <a:solidFill>
                <a:schemeClr val="tx1"/>
              </a:solidFill>
              <a:latin typeface="Times New Roman" panose="02020603050405020304" pitchFamily="18" charset="0"/>
              <a:cs typeface="Times New Roman" panose="02020603050405020304" pitchFamily="18" charset="0"/>
            </a:endParaRPr>
          </a:p>
          <a:p>
            <a:r>
              <a:rPr lang="en-IN" sz="1600" b="1" dirty="0" smtClean="0">
                <a:solidFill>
                  <a:schemeClr val="tx1"/>
                </a:solidFill>
                <a:latin typeface="Times New Roman" panose="02020603050405020304" pitchFamily="18" charset="0"/>
                <a:cs typeface="Times New Roman" panose="02020603050405020304" pitchFamily="18" charset="0"/>
              </a:rPr>
              <a:t>Conclusion</a:t>
            </a:r>
            <a:endParaRPr lang="en-IN" sz="1600" b="1" dirty="0" smtClean="0">
              <a:solidFill>
                <a:schemeClr val="tx1"/>
              </a:solidFill>
              <a:latin typeface="Times New Roman" panose="02020603050405020304" pitchFamily="18" charset="0"/>
              <a:cs typeface="Times New Roman" panose="02020603050405020304" pitchFamily="18" charset="0"/>
            </a:endParaRPr>
          </a:p>
          <a:p>
            <a:r>
              <a:rPr lang="en-IN" sz="1600" b="1" dirty="0" smtClean="0">
                <a:solidFill>
                  <a:schemeClr val="tx1"/>
                </a:solidFill>
                <a:latin typeface="Times New Roman" panose="02020603050405020304" pitchFamily="18" charset="0"/>
                <a:cs typeface="Times New Roman" panose="02020603050405020304" pitchFamily="18" charset="0"/>
              </a:rPr>
              <a:t>References</a:t>
            </a:r>
            <a:endParaRPr lang="en-IN" sz="1600" b="1"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400" b="1" dirty="0" smtClean="0">
              <a:latin typeface="Times New Roman" panose="02020603050405020304" pitchFamily="18" charset="0"/>
              <a:cs typeface="Times New Roman" panose="02020603050405020304" pitchFamily="18" charset="0"/>
            </a:endParaRPr>
          </a:p>
          <a:p>
            <a:endParaRPr lang="en-IN" sz="1400" b="1" dirty="0" smtClean="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619612" y="666173"/>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Contents</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946799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147" y="189471"/>
            <a:ext cx="8915400" cy="6590270"/>
          </a:xfrm>
        </p:spPr>
        <p:txBody>
          <a:bodyPr>
            <a:normAutofit lnSpcReduction="10000"/>
          </a:bodyPr>
          <a:lstStyle/>
          <a:p>
            <a:pPr marL="0" indent="0">
              <a:buNone/>
            </a:pPr>
            <a:endParaRPr lang="en-IN" dirty="0" smtClean="0"/>
          </a:p>
          <a:p>
            <a:pPr marL="0" indent="0">
              <a:buNone/>
            </a:pPr>
            <a:endParaRPr lang="en-IN" dirty="0"/>
          </a:p>
          <a:p>
            <a:pPr marL="0" indent="0">
              <a:buNone/>
            </a:pPr>
            <a:endParaRPr lang="en-IN" dirty="0" smtClean="0"/>
          </a:p>
          <a:p>
            <a:r>
              <a:rPr lang="en-IN" sz="1600" dirty="0" smtClean="0">
                <a:latin typeface="Times New Roman" panose="02020603050405020304" pitchFamily="18" charset="0"/>
                <a:cs typeface="Times New Roman" panose="02020603050405020304" pitchFamily="18" charset="0"/>
              </a:rPr>
              <a:t>A servo motor is Electrical device which can push or rotate</a:t>
            </a:r>
          </a:p>
          <a:p>
            <a:pPr marL="0" indent="0">
              <a:buNone/>
            </a:pPr>
            <a:r>
              <a:rPr lang="en-IN" sz="1600" dirty="0" smtClean="0">
                <a:latin typeface="Times New Roman" panose="02020603050405020304" pitchFamily="18" charset="0"/>
                <a:cs typeface="Times New Roman" panose="02020603050405020304" pitchFamily="18" charset="0"/>
              </a:rPr>
              <a:t>       an object with great Precision</a:t>
            </a:r>
          </a:p>
          <a:p>
            <a:r>
              <a:rPr lang="en-IN" sz="1600" dirty="0" smtClean="0">
                <a:latin typeface="Times New Roman" panose="02020603050405020304" pitchFamily="18" charset="0"/>
                <a:cs typeface="Times New Roman" panose="02020603050405020304" pitchFamily="18" charset="0"/>
              </a:rPr>
              <a:t>If you want to rotate &amp; Object at some specific angles or </a:t>
            </a:r>
          </a:p>
          <a:p>
            <a:pPr marL="0" indent="0">
              <a:buNone/>
            </a:pP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distance then you use servo motor.</a:t>
            </a:r>
          </a:p>
          <a:p>
            <a:r>
              <a:rPr lang="en-IN" sz="1600" dirty="0" smtClean="0">
                <a:latin typeface="Times New Roman" panose="02020603050405020304" pitchFamily="18" charset="0"/>
                <a:cs typeface="Times New Roman" panose="02020603050405020304" pitchFamily="18" charset="0"/>
              </a:rPr>
              <a:t>It is just made up of simple motor which run through servo </a:t>
            </a:r>
          </a:p>
          <a:p>
            <a:pPr marL="0" indent="0">
              <a:buNone/>
            </a:pP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mechanism.</a:t>
            </a:r>
          </a:p>
          <a:p>
            <a:pPr marL="0" indent="0">
              <a:buNone/>
            </a:pPr>
            <a:r>
              <a:rPr lang="en-IN" sz="1600" dirty="0" smtClean="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Specifications</a:t>
            </a:r>
            <a:r>
              <a:rPr lang="en-IN" b="1" dirty="0">
                <a:latin typeface="Times New Roman" panose="02020603050405020304" pitchFamily="18" charset="0"/>
                <a:cs typeface="Times New Roman" panose="02020603050405020304" pitchFamily="18" charset="0"/>
              </a:rPr>
              <a:t>:</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Gear type : plastic</a:t>
            </a: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Rotation :0 – </a:t>
            </a:r>
            <a:r>
              <a:rPr lang="en-IN" sz="1600" dirty="0" smtClean="0">
                <a:latin typeface="Times New Roman" panose="02020603050405020304" pitchFamily="18" charset="0"/>
                <a:cs typeface="Times New Roman" panose="02020603050405020304" pitchFamily="18" charset="0"/>
              </a:rPr>
              <a:t>360º</a:t>
            </a:r>
            <a:endParaRPr lang="en-IN" sz="1600"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IN" sz="1600" dirty="0">
                <a:latin typeface="Times New Roman" panose="02020603050405020304" pitchFamily="18" charset="0"/>
                <a:cs typeface="Times New Roman" panose="02020603050405020304" pitchFamily="18" charset="0"/>
              </a:rPr>
              <a:t>Operating voltage : +5V </a:t>
            </a:r>
          </a:p>
          <a:p>
            <a:pPr marL="0" indent="0">
              <a:buNone/>
            </a:pPr>
            <a:endParaRPr lang="en-IN" sz="1600" dirty="0">
              <a:latin typeface="Times New Roman" panose="02020603050405020304" pitchFamily="18" charset="0"/>
              <a:cs typeface="Times New Roman" panose="02020603050405020304" pitchFamily="18" charset="0"/>
            </a:endParaRPr>
          </a:p>
          <a:p>
            <a:endParaRPr lang="en-IN" sz="1600" dirty="0" smtClean="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Connecting connects the whole circuit and make Connection with them to work Properly.</a:t>
            </a:r>
          </a:p>
          <a:p>
            <a:pPr marL="0" indent="0">
              <a:buNone/>
            </a:pPr>
            <a:endParaRPr lang="en-IN" dirty="0"/>
          </a:p>
        </p:txBody>
      </p:sp>
      <p:sp>
        <p:nvSpPr>
          <p:cNvPr id="4" name="Rectangle 3"/>
          <p:cNvSpPr/>
          <p:nvPr/>
        </p:nvSpPr>
        <p:spPr>
          <a:xfrm>
            <a:off x="1619002" y="6332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dirty="0">
                <a:solidFill>
                  <a:srgbClr val="7030A0"/>
                </a:solidFill>
                <a:latin typeface="Times New Roman" panose="02020603050405020304" pitchFamily="18" charset="0"/>
                <a:cs typeface="Times New Roman" panose="02020603050405020304" pitchFamily="18" charset="0"/>
              </a:rPr>
              <a:t>Servo </a:t>
            </a:r>
            <a:r>
              <a:rPr lang="en-IN" sz="2000" dirty="0" smtClean="0">
                <a:solidFill>
                  <a:srgbClr val="7030A0"/>
                </a:solidFill>
                <a:latin typeface="Times New Roman" panose="02020603050405020304" pitchFamily="18" charset="0"/>
                <a:cs typeface="Times New Roman" panose="02020603050405020304" pitchFamily="18" charset="0"/>
              </a:rPr>
              <a:t>motor</a:t>
            </a:r>
            <a:endParaRPr lang="en-IN" sz="2000" dirty="0">
              <a:solidFill>
                <a:srgbClr val="7030A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166920" y="1359244"/>
            <a:ext cx="3363770" cy="2364259"/>
          </a:xfrm>
          <a:prstGeom prst="rect">
            <a:avLst/>
          </a:prstGeom>
          <a:effectLst>
            <a:innerShdw blurRad="63500" dist="50800" dir="16200000">
              <a:prstClr val="black">
                <a:alpha val="50000"/>
              </a:prstClr>
            </a:innerShdw>
          </a:effectLst>
        </p:spPr>
      </p:pic>
      <p:sp>
        <p:nvSpPr>
          <p:cNvPr id="6" name="Rectangle 5"/>
          <p:cNvSpPr/>
          <p:nvPr/>
        </p:nvSpPr>
        <p:spPr>
          <a:xfrm>
            <a:off x="1745750" y="5063424"/>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en-IN" sz="2000" dirty="0">
                <a:solidFill>
                  <a:srgbClr val="7030A0"/>
                </a:solidFill>
                <a:latin typeface="Times New Roman" panose="02020603050405020304" pitchFamily="18" charset="0"/>
                <a:cs typeface="Times New Roman" panose="02020603050405020304" pitchFamily="18" charset="0"/>
              </a:rPr>
              <a:t>Connecting wires</a:t>
            </a:r>
          </a:p>
        </p:txBody>
      </p:sp>
    </p:spTree>
    <p:extLst>
      <p:ext uri="{BB962C8B-B14F-4D97-AF65-F5344CB8AC3E}">
        <p14:creationId xmlns="" xmlns:p14="http://schemas.microsoft.com/office/powerpoint/2010/main" val="2339909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0570" y="344032"/>
            <a:ext cx="9884042" cy="6391746"/>
          </a:xfrm>
        </p:spPr>
        <p:txBody>
          <a:bodyPr/>
          <a:lstStyle/>
          <a:p>
            <a:endParaRPr lang="en-IN" dirty="0" smtClean="0"/>
          </a:p>
          <a:p>
            <a:endParaRPr lang="en-IN" dirty="0"/>
          </a:p>
          <a:p>
            <a:endParaRPr lang="en-IN" dirty="0" smtClean="0"/>
          </a:p>
        </p:txBody>
      </p:sp>
      <p:sp>
        <p:nvSpPr>
          <p:cNvPr id="4" name="Rectangle 3"/>
          <p:cNvSpPr/>
          <p:nvPr/>
        </p:nvSpPr>
        <p:spPr>
          <a:xfrm>
            <a:off x="1643716" y="6332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rgbClr val="7030A0"/>
                </a:solidFill>
                <a:latin typeface="Times New Roman" panose="02020603050405020304" pitchFamily="18" charset="0"/>
                <a:cs typeface="Times New Roman" panose="02020603050405020304" pitchFamily="18" charset="0"/>
              </a:rPr>
              <a:t>Assembling the Components And testing</a:t>
            </a: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84488" y="1449859"/>
            <a:ext cx="5306712" cy="5255366"/>
          </a:xfrm>
          <a:prstGeom prst="rect">
            <a:avLst/>
          </a:prstGeom>
        </p:spPr>
      </p:pic>
      <p:pic>
        <p:nvPicPr>
          <p:cNvPr id="8" name="Picture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61112" y="1441621"/>
            <a:ext cx="5143500" cy="5263604"/>
          </a:xfrm>
          <a:prstGeom prst="rect">
            <a:avLst/>
          </a:prstGeom>
        </p:spPr>
      </p:pic>
    </p:spTree>
    <p:extLst>
      <p:ext uri="{BB962C8B-B14F-4D97-AF65-F5344CB8AC3E}">
        <p14:creationId xmlns="" xmlns:p14="http://schemas.microsoft.com/office/powerpoint/2010/main" val="968910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725" y="433610"/>
            <a:ext cx="8911687" cy="1255490"/>
          </a:xfrm>
        </p:spPr>
        <p:txBody>
          <a:bodyPr/>
          <a:lstStyle/>
          <a:p>
            <a:r>
              <a:rPr lang="en-US" b="1" dirty="0" smtClean="0">
                <a:latin typeface="Times New Roman" pitchFamily="18" charset="0"/>
                <a:cs typeface="Times New Roman" pitchFamily="18" charset="0"/>
              </a:rPr>
              <a:t>Installation of the system</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752600" y="1244600"/>
            <a:ext cx="9752012" cy="4666622"/>
          </a:xfrm>
        </p:spPr>
        <p:txBody>
          <a:bodyPr/>
          <a:lstStyle/>
          <a:p>
            <a:r>
              <a:rPr lang="en-US" dirty="0" smtClean="0">
                <a:latin typeface="Times New Roman" pitchFamily="18" charset="0"/>
                <a:cs typeface="Times New Roman" pitchFamily="18" charset="0"/>
              </a:rPr>
              <a:t>Here the system is placed in a particular position through which it can detect the human Presence, and then wiring is done with the connection to fan and electrical switch board, and the program is changed according to the distance by which Ultrasonic sensor can presence the human </a:t>
            </a:r>
            <a:r>
              <a:rPr lang="en-US" dirty="0" smtClean="0">
                <a:latin typeface="Times New Roman" pitchFamily="18" charset="0"/>
                <a:cs typeface="Times New Roman" pitchFamily="18" charset="0"/>
              </a:rPr>
              <a:t>presence</a:t>
            </a:r>
          </a:p>
          <a:p>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pic>
        <p:nvPicPr>
          <p:cNvPr id="4" name="Picture 3" descr="IMG_20220722_155830.jpg"/>
          <p:cNvPicPr>
            <a:picLocks noChangeAspect="1"/>
          </p:cNvPicPr>
          <p:nvPr/>
        </p:nvPicPr>
        <p:blipFill>
          <a:blip r:embed="rId2"/>
          <a:stretch>
            <a:fillRect/>
          </a:stretch>
        </p:blipFill>
        <p:spPr>
          <a:xfrm>
            <a:off x="1739900" y="2696631"/>
            <a:ext cx="4064000" cy="3907369"/>
          </a:xfrm>
          <a:prstGeom prst="rect">
            <a:avLst/>
          </a:prstGeom>
        </p:spPr>
      </p:pic>
      <p:pic>
        <p:nvPicPr>
          <p:cNvPr id="5" name="Picture 4" descr="IMG_20220722_131854.jpg"/>
          <p:cNvPicPr>
            <a:picLocks noChangeAspect="1"/>
          </p:cNvPicPr>
          <p:nvPr/>
        </p:nvPicPr>
        <p:blipFill>
          <a:blip r:embed="rId3"/>
          <a:stretch>
            <a:fillRect/>
          </a:stretch>
        </p:blipFill>
        <p:spPr>
          <a:xfrm>
            <a:off x="7092950" y="2700865"/>
            <a:ext cx="3803650" cy="38777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0570" y="344032"/>
            <a:ext cx="9884042" cy="6391746"/>
          </a:xfrm>
        </p:spPr>
        <p:txBody>
          <a:bodyPr/>
          <a:lstStyle/>
          <a:p>
            <a:endParaRPr lang="en-IN" dirty="0" smtClean="0"/>
          </a:p>
          <a:p>
            <a:endParaRPr lang="en-IN" dirty="0"/>
          </a:p>
          <a:p>
            <a:endParaRPr lang="en-IN" dirty="0" smtClean="0"/>
          </a:p>
          <a:p>
            <a:pPr>
              <a:buNone/>
            </a:pPr>
            <a:endParaRPr lang="en-IN" dirty="0">
              <a:latin typeface="Times New Roman" panose="02020603050405020304" pitchFamily="18" charset="0"/>
              <a:cs typeface="Times New Roman" panose="02020603050405020304" pitchFamily="18" charset="0"/>
            </a:endParaRPr>
          </a:p>
        </p:txBody>
      </p:sp>
      <p:sp>
        <p:nvSpPr>
          <p:cNvPr id="4" name="Rectangle 3"/>
          <p:cNvSpPr/>
          <p:nvPr/>
        </p:nvSpPr>
        <p:spPr>
          <a:xfrm>
            <a:off x="1618316" y="3030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rgbClr val="7030A0"/>
                </a:solidFill>
                <a:latin typeface="Times New Roman" panose="02020603050405020304" pitchFamily="18" charset="0"/>
                <a:cs typeface="Times New Roman" panose="02020603050405020304" pitchFamily="18" charset="0"/>
              </a:rPr>
              <a:t>Functionality check</a:t>
            </a:r>
            <a:endParaRPr lang="en-IN" sz="2400" dirty="0">
              <a:solidFill>
                <a:srgbClr val="7030A0"/>
              </a:solidFill>
              <a:latin typeface="Times New Roman" panose="02020603050405020304" pitchFamily="18" charset="0"/>
              <a:cs typeface="Times New Roman" panose="02020603050405020304" pitchFamily="18" charset="0"/>
            </a:endParaRPr>
          </a:p>
        </p:txBody>
      </p:sp>
      <p:pic>
        <p:nvPicPr>
          <p:cNvPr id="5" name="Picture 4" descr="IMG_20220720_112432.jpg"/>
          <p:cNvPicPr>
            <a:picLocks noChangeAspect="1"/>
          </p:cNvPicPr>
          <p:nvPr/>
        </p:nvPicPr>
        <p:blipFill>
          <a:blip r:embed="rId2"/>
          <a:stretch>
            <a:fillRect/>
          </a:stretch>
        </p:blipFill>
        <p:spPr>
          <a:xfrm rot="16200000">
            <a:off x="2127779" y="2902479"/>
            <a:ext cx="2844800" cy="5066242"/>
          </a:xfrm>
          <a:prstGeom prst="rect">
            <a:avLst/>
          </a:prstGeom>
        </p:spPr>
      </p:pic>
      <p:pic>
        <p:nvPicPr>
          <p:cNvPr id="6" name="Picture 5" descr="IMG_20220720_112429.jpg"/>
          <p:cNvPicPr>
            <a:picLocks noChangeAspect="1"/>
          </p:cNvPicPr>
          <p:nvPr/>
        </p:nvPicPr>
        <p:blipFill>
          <a:blip r:embed="rId3"/>
          <a:stretch>
            <a:fillRect/>
          </a:stretch>
        </p:blipFill>
        <p:spPr>
          <a:xfrm rot="16200000">
            <a:off x="7400925" y="41275"/>
            <a:ext cx="2838450" cy="4864100"/>
          </a:xfrm>
          <a:prstGeom prst="rect">
            <a:avLst/>
          </a:prstGeom>
        </p:spPr>
      </p:pic>
      <p:pic>
        <p:nvPicPr>
          <p:cNvPr id="7" name="Picture 6" descr="IMG_20220720_112545.jpg"/>
          <p:cNvPicPr>
            <a:picLocks noChangeAspect="1"/>
          </p:cNvPicPr>
          <p:nvPr/>
        </p:nvPicPr>
        <p:blipFill>
          <a:blip r:embed="rId4"/>
          <a:stretch>
            <a:fillRect/>
          </a:stretch>
        </p:blipFill>
        <p:spPr>
          <a:xfrm rot="16200000">
            <a:off x="2131219" y="-16670"/>
            <a:ext cx="2828925" cy="5024440"/>
          </a:xfrm>
          <a:prstGeom prst="rect">
            <a:avLst/>
          </a:prstGeom>
        </p:spPr>
      </p:pic>
      <p:pic>
        <p:nvPicPr>
          <p:cNvPr id="9" name="Picture 8" descr="IMG_20220720_112458_1.jpg"/>
          <p:cNvPicPr>
            <a:picLocks noChangeAspect="1"/>
          </p:cNvPicPr>
          <p:nvPr/>
        </p:nvPicPr>
        <p:blipFill>
          <a:blip r:embed="rId5"/>
          <a:stretch>
            <a:fillRect/>
          </a:stretch>
        </p:blipFill>
        <p:spPr>
          <a:xfrm rot="10800000">
            <a:off x="6426200" y="4025900"/>
            <a:ext cx="4838700" cy="2832100"/>
          </a:xfrm>
          <a:prstGeom prst="rect">
            <a:avLst/>
          </a:prstGeom>
        </p:spPr>
      </p:pic>
    </p:spTree>
    <p:extLst>
      <p:ext uri="{BB962C8B-B14F-4D97-AF65-F5344CB8AC3E}">
        <p14:creationId xmlns="" xmlns:p14="http://schemas.microsoft.com/office/powerpoint/2010/main" val="2103061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025" y="215900"/>
            <a:ext cx="8911687" cy="838200"/>
          </a:xfrm>
        </p:spPr>
        <p:txBody>
          <a:bodyPr>
            <a:normAutofit/>
          </a:bodyPr>
          <a:lstStyle/>
          <a:p>
            <a:r>
              <a:rPr lang="en-IN" sz="3200" b="1" dirty="0" smtClean="0">
                <a:latin typeface="Times New Roman" pitchFamily="18" charset="0"/>
                <a:cs typeface="Times New Roman" pitchFamily="18" charset="0"/>
              </a:rPr>
              <a:t>Advantages and  applications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346200"/>
            <a:ext cx="10412412" cy="4737100"/>
          </a:xfrm>
        </p:spPr>
        <p:txBody>
          <a:bodyPr>
            <a:noAutofit/>
          </a:bodyPr>
          <a:lstStyle/>
          <a:p>
            <a:pPr>
              <a:buNone/>
            </a:pPr>
            <a:endParaRPr lang="en-US" sz="16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Manual effort is reduced.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Operating time is less.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Power consumption is less.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Design is very simple.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Net weight is less.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Maintenance cost is less.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Smoother operation. </a:t>
            </a:r>
            <a:endParaRPr lang="en-US" sz="2000" dirty="0" smtClean="0">
              <a:latin typeface="Times New Roman" pitchFamily="18" charset="0"/>
              <a:cs typeface="Times New Roman" pitchFamily="18" charset="0"/>
            </a:endParaRPr>
          </a:p>
          <a:p>
            <a:pPr lvl="0" fontAlgn="base"/>
            <a:r>
              <a:rPr lang="en-GB" sz="2000" dirty="0" smtClean="0">
                <a:latin typeface="Times New Roman" pitchFamily="18" charset="0"/>
                <a:cs typeface="Times New Roman" pitchFamily="18" charset="0"/>
              </a:rPr>
              <a:t>By further modification the drive or movement can be made Automatic.  </a:t>
            </a:r>
            <a:endParaRPr lang="en-US" sz="2000" dirty="0" smtClean="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itchFamily="18" charset="0"/>
                <a:cs typeface="Times New Roman" pitchFamily="18" charset="0"/>
              </a:rPr>
              <a:t>APPLICATIONS</a:t>
            </a:r>
            <a:endParaRPr lang="en-US" dirty="0"/>
          </a:p>
        </p:txBody>
      </p:sp>
      <p:sp>
        <p:nvSpPr>
          <p:cNvPr id="3" name="Content Placeholder 2"/>
          <p:cNvSpPr>
            <a:spLocks noGrp="1"/>
          </p:cNvSpPr>
          <p:nvPr>
            <p:ph idx="1"/>
          </p:nvPr>
        </p:nvSpPr>
        <p:spPr>
          <a:xfrm>
            <a:off x="2487612" y="1600200"/>
            <a:ext cx="8915400" cy="3777622"/>
          </a:xfrm>
        </p:spPr>
        <p:txBody>
          <a:bodyPr/>
          <a:lstStyle/>
          <a:p>
            <a:pPr>
              <a:buNone/>
            </a:pPr>
            <a:endParaRPr lang="en-US" dirty="0" smtClean="0">
              <a:latin typeface="Times New Roman" pitchFamily="18" charset="0"/>
              <a:cs typeface="Times New Roman" pitchFamily="18" charset="0"/>
            </a:endParaRPr>
          </a:p>
          <a:p>
            <a:pPr lvl="0" fontAlgn="base"/>
            <a:r>
              <a:rPr lang="en-GB" sz="2400" dirty="0" smtClean="0">
                <a:latin typeface="Times New Roman" pitchFamily="18" charset="0"/>
                <a:cs typeface="Times New Roman" pitchFamily="18" charset="0"/>
              </a:rPr>
              <a:t>Domestic purpose.</a:t>
            </a:r>
            <a:r>
              <a:rPr lang="en-GB" sz="2400" b="1"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lvl="0" fontAlgn="base"/>
            <a:r>
              <a:rPr lang="en-GB" sz="2400" dirty="0" smtClean="0">
                <a:latin typeface="Times New Roman" pitchFamily="18" charset="0"/>
                <a:cs typeface="Times New Roman" pitchFamily="18" charset="0"/>
              </a:rPr>
              <a:t>Hospitals.</a:t>
            </a:r>
            <a:r>
              <a:rPr lang="en-GB" sz="2400" b="1"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lvl="0" fontAlgn="base"/>
            <a:r>
              <a:rPr lang="en-GB" sz="2400" dirty="0" smtClean="0">
                <a:latin typeface="Times New Roman" pitchFamily="18" charset="0"/>
                <a:cs typeface="Times New Roman" pitchFamily="18" charset="0"/>
              </a:rPr>
              <a:t>Auditoriums.</a:t>
            </a:r>
            <a:r>
              <a:rPr lang="en-GB" sz="2400" b="1"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lvl="0" fontAlgn="base"/>
            <a:r>
              <a:rPr lang="en-GB" sz="2400" dirty="0" smtClean="0">
                <a:latin typeface="Times New Roman" pitchFamily="18" charset="0"/>
                <a:cs typeface="Times New Roman" pitchFamily="18" charset="0"/>
              </a:rPr>
              <a:t>Schools and Colleges</a:t>
            </a:r>
            <a:r>
              <a:rPr lang="en-GB" sz="2400" dirty="0" smtClean="0">
                <a:latin typeface="Times New Roman" pitchFamily="18" charset="0"/>
                <a:cs typeface="Times New Roman" pitchFamily="18" charset="0"/>
              </a:rPr>
              <a:t>.</a:t>
            </a:r>
          </a:p>
          <a:p>
            <a:pPr lvl="0" fontAlgn="base"/>
            <a:r>
              <a:rPr lang="en-GB" sz="2400" dirty="0" smtClean="0">
                <a:latin typeface="Times New Roman" pitchFamily="18" charset="0"/>
                <a:cs typeface="Times New Roman" pitchFamily="18" charset="0"/>
              </a:rPr>
              <a:t>Industries </a:t>
            </a:r>
            <a:endParaRPr lang="en-US" sz="2400" dirty="0" smtClean="0">
              <a:latin typeface="Times New Roman" pitchFamily="18" charset="0"/>
              <a:cs typeface="Times New Roman" pitchFamily="18" charset="0"/>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725" y="649510"/>
            <a:ext cx="8911687" cy="798290"/>
          </a:xfrm>
          <a:solidFill>
            <a:schemeClr val="accent2">
              <a:lumMod val="20000"/>
              <a:lumOff val="80000"/>
            </a:schemeClr>
          </a:solidFill>
        </p:spPr>
        <p:txBody>
          <a:bodyPr>
            <a:normAutofit/>
          </a:bodyPr>
          <a:lstStyle/>
          <a:p>
            <a:r>
              <a:rPr lang="en-IN" b="1" dirty="0" smtClean="0">
                <a:solidFill>
                  <a:srgbClr val="FF0000"/>
                </a:solidFill>
                <a:latin typeface="Times New Roman" pitchFamily="18" charset="0"/>
                <a:cs typeface="Times New Roman" pitchFamily="18" charset="0"/>
              </a:rPr>
              <a:t>Conclusion</a:t>
            </a: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612900" y="2133600"/>
            <a:ext cx="9891712" cy="3777622"/>
          </a:xfrm>
        </p:spPr>
        <p:txBody>
          <a:bodyPr/>
          <a:lstStyle/>
          <a:p>
            <a:pPr>
              <a:buNone/>
            </a:pPr>
            <a:r>
              <a:rPr lang="en-GB" sz="2400" dirty="0" smtClean="0">
                <a:latin typeface="Times New Roman" pitchFamily="18" charset="0"/>
                <a:cs typeface="Times New Roman" pitchFamily="18" charset="0"/>
              </a:rPr>
              <a:t>Using this fan design, the power consumption is reduced as the speed of fan </a:t>
            </a:r>
            <a:r>
              <a:rPr lang="en-GB" sz="2400" dirty="0" smtClean="0">
                <a:latin typeface="Times New Roman" pitchFamily="18" charset="0"/>
                <a:cs typeface="Times New Roman" pitchFamily="18" charset="0"/>
              </a:rPr>
              <a:t>is</a:t>
            </a:r>
          </a:p>
          <a:p>
            <a:pPr>
              <a:buNone/>
            </a:pPr>
            <a:r>
              <a:rPr lang="en-GB" sz="2400" dirty="0" smtClean="0">
                <a:latin typeface="Times New Roman" pitchFamily="18" charset="0"/>
                <a:cs typeface="Times New Roman" pitchFamily="18" charset="0"/>
              </a:rPr>
              <a:t>varied </a:t>
            </a:r>
            <a:r>
              <a:rPr lang="en-GB" sz="2400" dirty="0" smtClean="0">
                <a:latin typeface="Times New Roman" pitchFamily="18" charset="0"/>
                <a:cs typeface="Times New Roman" pitchFamily="18" charset="0"/>
              </a:rPr>
              <a:t>according to the temperature conditions. This design of controlling </a:t>
            </a:r>
            <a:r>
              <a:rPr lang="en-GB" sz="2400" dirty="0" smtClean="0">
                <a:latin typeface="Times New Roman" pitchFamily="18" charset="0"/>
                <a:cs typeface="Times New Roman" pitchFamily="18" charset="0"/>
              </a:rPr>
              <a:t>fan</a:t>
            </a:r>
          </a:p>
          <a:p>
            <a:pPr>
              <a:buNone/>
            </a:pPr>
            <a:r>
              <a:rPr lang="en-GB" sz="2400" dirty="0" smtClean="0">
                <a:latin typeface="Times New Roman" pitchFamily="18" charset="0"/>
                <a:cs typeface="Times New Roman" pitchFamily="18" charset="0"/>
              </a:rPr>
              <a:t>speed </a:t>
            </a:r>
            <a:r>
              <a:rPr lang="en-GB" sz="2400" dirty="0" smtClean="0">
                <a:latin typeface="Times New Roman" pitchFamily="18" charset="0"/>
                <a:cs typeface="Times New Roman" pitchFamily="18" charset="0"/>
              </a:rPr>
              <a:t>is appropriate according to modern needs and the </a:t>
            </a:r>
            <a:r>
              <a:rPr lang="en-GB" sz="2400" dirty="0" smtClean="0">
                <a:latin typeface="Times New Roman" pitchFamily="18" charset="0"/>
                <a:cs typeface="Times New Roman" pitchFamily="18" charset="0"/>
              </a:rPr>
              <a:t>self-regulatory</a:t>
            </a:r>
          </a:p>
          <a:p>
            <a:pPr>
              <a:buNone/>
            </a:pPr>
            <a:r>
              <a:rPr lang="en-GB" sz="2400" dirty="0" smtClean="0">
                <a:latin typeface="Times New Roman" pitchFamily="18" charset="0"/>
                <a:cs typeface="Times New Roman" pitchFamily="18" charset="0"/>
              </a:rPr>
              <a:t>mechanism </a:t>
            </a:r>
            <a:r>
              <a:rPr lang="en-GB" sz="2400" dirty="0" smtClean="0">
                <a:latin typeface="Times New Roman" pitchFamily="18" charset="0"/>
                <a:cs typeface="Times New Roman" pitchFamily="18" charset="0"/>
              </a:rPr>
              <a:t>is proposed as a viable alternative to manual fan speed </a:t>
            </a:r>
            <a:r>
              <a:rPr lang="en-GB" sz="2400" dirty="0" smtClean="0">
                <a:latin typeface="Times New Roman" pitchFamily="18" charset="0"/>
                <a:cs typeface="Times New Roman" pitchFamily="18" charset="0"/>
              </a:rPr>
              <a:t>controlling</a:t>
            </a:r>
          </a:p>
          <a:p>
            <a:pPr>
              <a:buNone/>
            </a:pPr>
            <a:r>
              <a:rPr lang="en-GB" sz="2400" dirty="0" smtClean="0">
                <a:latin typeface="Times New Roman" pitchFamily="18" charset="0"/>
                <a:cs typeface="Times New Roman" pitchFamily="18" charset="0"/>
              </a:rPr>
              <a:t>systems </a:t>
            </a:r>
            <a:r>
              <a:rPr lang="en-GB" sz="2400" dirty="0" smtClean="0">
                <a:latin typeface="Times New Roman" pitchFamily="18" charset="0"/>
                <a:cs typeface="Times New Roman" pitchFamily="18" charset="0"/>
              </a:rPr>
              <a:t>i.e., regulators. Temperature based automatic control systems can </a:t>
            </a:r>
            <a:r>
              <a:rPr lang="en-GB" sz="2400" dirty="0" smtClean="0">
                <a:latin typeface="Times New Roman" pitchFamily="18" charset="0"/>
                <a:cs typeface="Times New Roman" pitchFamily="18" charset="0"/>
              </a:rPr>
              <a:t>be</a:t>
            </a:r>
          </a:p>
          <a:p>
            <a:pPr>
              <a:buNone/>
            </a:pPr>
            <a:r>
              <a:rPr lang="en-GB" sz="2400" dirty="0" smtClean="0">
                <a:latin typeface="Times New Roman" pitchFamily="18" charset="0"/>
                <a:cs typeface="Times New Roman" pitchFamily="18" charset="0"/>
              </a:rPr>
              <a:t>used </a:t>
            </a:r>
            <a:r>
              <a:rPr lang="en-GB" sz="2400" dirty="0" smtClean="0">
                <a:latin typeface="Times New Roman" pitchFamily="18" charset="0"/>
                <a:cs typeface="Times New Roman" pitchFamily="18" charset="0"/>
              </a:rPr>
              <a:t>in the field of Internet of Things (</a:t>
            </a:r>
            <a:r>
              <a:rPr lang="en-GB" sz="2400" dirty="0" err="1" smtClean="0">
                <a:latin typeface="Times New Roman" pitchFamily="18" charset="0"/>
                <a:cs typeface="Times New Roman" pitchFamily="18" charset="0"/>
              </a:rPr>
              <a:t>IoT</a:t>
            </a:r>
            <a:r>
              <a:rPr lang="en-GB" sz="2400" dirty="0" smtClean="0">
                <a:latin typeface="Times New Roman" pitchFamily="18" charset="0"/>
                <a:cs typeface="Times New Roman" pitchFamily="18" charset="0"/>
              </a:rPr>
              <a:t>), to design intricate </a:t>
            </a:r>
            <a:r>
              <a:rPr lang="en-GB" sz="2400" dirty="0" smtClean="0">
                <a:latin typeface="Times New Roman" pitchFamily="18" charset="0"/>
                <a:cs typeface="Times New Roman" pitchFamily="18" charset="0"/>
              </a:rPr>
              <a:t>electronic</a:t>
            </a:r>
          </a:p>
          <a:p>
            <a:pPr>
              <a:buNone/>
            </a:pPr>
            <a:r>
              <a:rPr lang="en-GB" sz="2400" dirty="0" smtClean="0">
                <a:latin typeface="Times New Roman" pitchFamily="18" charset="0"/>
                <a:cs typeface="Times New Roman" pitchFamily="18" charset="0"/>
              </a:rPr>
              <a:t>circuits</a:t>
            </a:r>
            <a:r>
              <a:rPr lang="en-GB" sz="2400" dirty="0" smtClean="0">
                <a:latin typeface="Times New Roman" pitchFamily="18" charset="0"/>
                <a:cs typeface="Times New Roman" pitchFamily="18" charset="0"/>
              </a:rPr>
              <a:t>, which can potentially solve real life problems. </a:t>
            </a:r>
            <a:endParaRPr lang="en-US" sz="24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148" y="115329"/>
            <a:ext cx="8915400" cy="6450227"/>
          </a:xfrm>
        </p:spPr>
        <p:txBody>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lvl="0" fontAlgn="base"/>
            <a:r>
              <a:rPr lang="en-IN" sz="1600" dirty="0">
                <a:latin typeface="Times New Roman" panose="02020603050405020304" pitchFamily="18" charset="0"/>
                <a:cs typeface="Times New Roman" panose="02020603050405020304" pitchFamily="18" charset="0"/>
              </a:rPr>
              <a:t>International journal of science and engineering research, volume 6, issue 8, august -2015 ISSN 2229-5518, page no 1780. By M A </a:t>
            </a:r>
            <a:r>
              <a:rPr lang="en-IN" sz="1600" dirty="0" err="1">
                <a:latin typeface="Times New Roman" panose="02020603050405020304" pitchFamily="18" charset="0"/>
                <a:cs typeface="Times New Roman" panose="02020603050405020304" pitchFamily="18" charset="0"/>
              </a:rPr>
              <a:t>Mashud</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Dilruba</a:t>
            </a:r>
            <a:r>
              <a:rPr lang="en-IN" sz="1600" dirty="0">
                <a:latin typeface="Times New Roman" panose="02020603050405020304" pitchFamily="18" charset="0"/>
                <a:cs typeface="Times New Roman" panose="02020603050405020304" pitchFamily="18" charset="0"/>
              </a:rPr>
              <a:t> Yasmin, &amp; M H  Uddin</a:t>
            </a:r>
          </a:p>
          <a:p>
            <a:pPr lvl="0" fontAlgn="base"/>
            <a:r>
              <a:rPr lang="en-IN" sz="1600" dirty="0">
                <a:latin typeface="Times New Roman" panose="02020603050405020304" pitchFamily="18" charset="0"/>
                <a:cs typeface="Times New Roman" panose="02020603050405020304" pitchFamily="18" charset="0"/>
              </a:rPr>
              <a:t>International journal of current research, Volume 8, Issue 04, pp.29436-29440 April 2016, ISSN 833X, by  A S </a:t>
            </a:r>
            <a:r>
              <a:rPr lang="en-IN" sz="1600" dirty="0" err="1">
                <a:latin typeface="Times New Roman" panose="02020603050405020304" pitchFamily="18" charset="0"/>
                <a:cs typeface="Times New Roman" panose="02020603050405020304" pitchFamily="18" charset="0"/>
              </a:rPr>
              <a:t>Deepanshu</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verma</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Brajesh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kumar</a:t>
            </a:r>
            <a:endParaRPr lang="en-IN" sz="1600" dirty="0">
              <a:latin typeface="Times New Roman" panose="02020603050405020304" pitchFamily="18" charset="0"/>
              <a:cs typeface="Times New Roman" panose="02020603050405020304" pitchFamily="18" charset="0"/>
            </a:endParaRPr>
          </a:p>
          <a:p>
            <a:pPr lvl="0" fontAlgn="base"/>
            <a:r>
              <a:rPr lang="en-IN" sz="1600" dirty="0">
                <a:latin typeface="Times New Roman" panose="02020603050405020304" pitchFamily="18" charset="0"/>
                <a:cs typeface="Times New Roman" panose="02020603050405020304" pitchFamily="18" charset="0"/>
              </a:rPr>
              <a:t>Global scientific journals, volume 6, issue 8, August 2018, ISSN 2320-9186 by Ayesha </a:t>
            </a:r>
            <a:r>
              <a:rPr lang="en-IN" sz="1600" dirty="0" err="1">
                <a:latin typeface="Times New Roman" panose="02020603050405020304" pitchFamily="18" charset="0"/>
                <a:cs typeface="Times New Roman" panose="02020603050405020304" pitchFamily="18" charset="0"/>
              </a:rPr>
              <a:t>siddika</a:t>
            </a:r>
            <a:r>
              <a:rPr lang="en-IN" sz="1600" dirty="0">
                <a:latin typeface="Times New Roman" panose="02020603050405020304" pitchFamily="18" charset="0"/>
                <a:cs typeface="Times New Roman" panose="02020603050405020304" pitchFamily="18" charset="0"/>
              </a:rPr>
              <a:t>.</a:t>
            </a:r>
          </a:p>
          <a:p>
            <a:pPr lvl="0" fontAlgn="base"/>
            <a:r>
              <a:rPr lang="en-IN" sz="1600" dirty="0">
                <a:latin typeface="Times New Roman" panose="02020603050405020304" pitchFamily="18" charset="0"/>
                <a:cs typeface="Times New Roman" panose="02020603050405020304" pitchFamily="18" charset="0"/>
              </a:rPr>
              <a:t>International </a:t>
            </a:r>
            <a:r>
              <a:rPr lang="en-IN" sz="1600" dirty="0" err="1">
                <a:latin typeface="Times New Roman" panose="02020603050405020304" pitchFamily="18" charset="0"/>
                <a:cs typeface="Times New Roman" panose="02020603050405020304" pitchFamily="18" charset="0"/>
              </a:rPr>
              <a:t>Reaserch</a:t>
            </a:r>
            <a:r>
              <a:rPr lang="en-IN" sz="1600" dirty="0">
                <a:latin typeface="Times New Roman" panose="02020603050405020304" pitchFamily="18" charset="0"/>
                <a:cs typeface="Times New Roman" panose="02020603050405020304" pitchFamily="18" charset="0"/>
              </a:rPr>
              <a:t> journal on advanced science hub, Volume 02, Issue 07, July 2020 page no 159, by </a:t>
            </a:r>
            <a:r>
              <a:rPr lang="en-IN" sz="1600" dirty="0" err="1">
                <a:latin typeface="Times New Roman" panose="02020603050405020304" pitchFamily="18" charset="0"/>
                <a:cs typeface="Times New Roman" panose="02020603050405020304" pitchFamily="18" charset="0"/>
              </a:rPr>
              <a:t>srinivas</a:t>
            </a:r>
            <a:r>
              <a:rPr lang="en-IN" sz="1600" dirty="0">
                <a:latin typeface="Times New Roman" panose="02020603050405020304" pitchFamily="18" charset="0"/>
                <a:cs typeface="Times New Roman" panose="02020603050405020304" pitchFamily="18" charset="0"/>
              </a:rPr>
              <a:t> p, </a:t>
            </a:r>
            <a:r>
              <a:rPr lang="en-IN" sz="1600" dirty="0" err="1">
                <a:latin typeface="Times New Roman" panose="02020603050405020304" pitchFamily="18" charset="0"/>
                <a:cs typeface="Times New Roman" panose="02020603050405020304" pitchFamily="18" charset="0"/>
              </a:rPr>
              <a:t>kavin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kumar</a:t>
            </a:r>
            <a:r>
              <a:rPr lang="en-IN" sz="1600" dirty="0">
                <a:latin typeface="Times New Roman" panose="02020603050405020304" pitchFamily="18" charset="0"/>
                <a:cs typeface="Times New Roman" panose="02020603050405020304" pitchFamily="18" charset="0"/>
              </a:rPr>
              <a:t> B &amp; </a:t>
            </a:r>
            <a:r>
              <a:rPr lang="en-IN" sz="1600" dirty="0" err="1">
                <a:latin typeface="Times New Roman" panose="02020603050405020304" pitchFamily="18" charset="0"/>
                <a:cs typeface="Times New Roman" panose="02020603050405020304" pitchFamily="18" charset="0"/>
              </a:rPr>
              <a:t>Arun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venkat</a:t>
            </a:r>
            <a:r>
              <a:rPr lang="en-IN" sz="1600" dirty="0">
                <a:latin typeface="Times New Roman" panose="02020603050405020304" pitchFamily="18" charset="0"/>
                <a:cs typeface="Times New Roman" panose="02020603050405020304" pitchFamily="18" charset="0"/>
              </a:rPr>
              <a:t> A</a:t>
            </a:r>
            <a:r>
              <a:rPr lang="en-IN" sz="1600" dirty="0" smtClean="0">
                <a:latin typeface="Times New Roman" panose="02020603050405020304" pitchFamily="18" charset="0"/>
                <a:cs typeface="Times New Roman" panose="02020603050405020304" pitchFamily="18" charset="0"/>
              </a:rPr>
              <a:t>.</a:t>
            </a:r>
          </a:p>
          <a:p>
            <a:pPr lvl="0" fontAlgn="base"/>
            <a:r>
              <a:rPr lang="en-IN" sz="1600" dirty="0" err="1" smtClean="0">
                <a:latin typeface="Times New Roman" panose="02020603050405020304" pitchFamily="18" charset="0"/>
                <a:cs typeface="Times New Roman" panose="02020603050405020304" pitchFamily="18" charset="0"/>
              </a:rPr>
              <a:t>Malvino,A</a:t>
            </a:r>
            <a:r>
              <a:rPr lang="en-IN" sz="1600" dirty="0" smtClean="0">
                <a:latin typeface="Times New Roman" panose="02020603050405020304" pitchFamily="18" charset="0"/>
                <a:cs typeface="Times New Roman" panose="02020603050405020304" pitchFamily="18" charset="0"/>
              </a:rPr>
              <a:t> P.&amp; Bates, DJ.2006. “Electronic principles” McGraw-Hill Publisher USA.</a:t>
            </a:r>
          </a:p>
          <a:p>
            <a:pPr lvl="0" fontAlgn="base"/>
            <a:r>
              <a:rPr lang="en-IN" sz="1600" dirty="0" smtClean="0">
                <a:latin typeface="Times New Roman" panose="02020603050405020304" pitchFamily="18" charset="0"/>
                <a:cs typeface="Times New Roman" panose="02020603050405020304" pitchFamily="18" charset="0"/>
              </a:rPr>
              <a:t>Jing L, Liu D &amp; Yang B2004 Smart home Research Proc. Of 2004 Int. Conf. on Machine learning &amp; Cybernetics(IEEE Cat. No.04EX826)2pp 659-63.</a:t>
            </a:r>
          </a:p>
          <a:p>
            <a:pPr lvl="0" fontAlgn="base"/>
            <a:r>
              <a:rPr lang="en-IN" sz="1600" dirty="0" smtClean="0">
                <a:latin typeface="Times New Roman" panose="02020603050405020304" pitchFamily="18" charset="0"/>
                <a:cs typeface="Times New Roman" panose="02020603050405020304" pitchFamily="18" charset="0"/>
              </a:rPr>
              <a:t>S. </a:t>
            </a:r>
            <a:r>
              <a:rPr lang="en-IN" sz="1600" dirty="0" err="1" smtClean="0">
                <a:latin typeface="Times New Roman" panose="02020603050405020304" pitchFamily="18" charset="0"/>
                <a:cs typeface="Times New Roman" panose="02020603050405020304" pitchFamily="18" charset="0"/>
              </a:rPr>
              <a:t>Verma</a:t>
            </a:r>
            <a:r>
              <a:rPr lang="en-IN" sz="1600" dirty="0" smtClean="0">
                <a:latin typeface="Times New Roman" panose="02020603050405020304" pitchFamily="18" charset="0"/>
                <a:cs typeface="Times New Roman" panose="02020603050405020304" pitchFamily="18" charset="0"/>
              </a:rPr>
              <a:t> , A Das, S </a:t>
            </a:r>
            <a:r>
              <a:rPr lang="en-IN" sz="1600" dirty="0" err="1" smtClean="0">
                <a:latin typeface="Times New Roman" panose="02020603050405020304" pitchFamily="18" charset="0"/>
                <a:cs typeface="Times New Roman" panose="02020603050405020304" pitchFamily="18" charset="0"/>
              </a:rPr>
              <a:t>Dey</a:t>
            </a:r>
            <a:r>
              <a:rPr lang="en-IN" sz="1600" dirty="0" smtClean="0">
                <a:latin typeface="Times New Roman" panose="02020603050405020304" pitchFamily="18" charset="0"/>
                <a:cs typeface="Times New Roman" panose="02020603050405020304" pitchFamily="18" charset="0"/>
              </a:rPr>
              <a:t>, P Chowdhury, Automatic Temperature Controlled Fan using Thermistor, ISSN:2321-1156, International Journal of Innovative Research in technology &amp; Science(IJIRTS) july2016.</a:t>
            </a: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1619002" y="6332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a:solidFill>
                  <a:srgbClr val="7030A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 xmlns:p14="http://schemas.microsoft.com/office/powerpoint/2010/main" val="3011985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0" y="0"/>
            <a:ext cx="12192000" cy="6930428"/>
          </a:xfrm>
        </p:spPr>
      </p:pic>
    </p:spTree>
    <p:extLst>
      <p:ext uri="{BB962C8B-B14F-4D97-AF65-F5344CB8AC3E}">
        <p14:creationId xmlns="" xmlns:p14="http://schemas.microsoft.com/office/powerpoint/2010/main" val="3942433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9466" y="748145"/>
            <a:ext cx="8915400" cy="5135368"/>
          </a:xfrm>
        </p:spPr>
        <p:txBody>
          <a:bodyPr/>
          <a:lstStyle/>
          <a:p>
            <a:pPr marL="0" indent="0">
              <a:buNone/>
            </a:pPr>
            <a:endParaRPr lang="en-IN" dirty="0" smtClean="0"/>
          </a:p>
          <a:p>
            <a:pPr marL="0" indent="0">
              <a:buNone/>
            </a:pPr>
            <a:endParaRPr lang="en-IN" dirty="0" smtClean="0"/>
          </a:p>
          <a:p>
            <a:pPr marL="0" indent="0">
              <a:buNone/>
            </a:pPr>
            <a:endParaRPr lang="en-IN" dirty="0"/>
          </a:p>
          <a:p>
            <a:r>
              <a:rPr lang="en-IN" sz="1400" dirty="0" smtClean="0">
                <a:latin typeface="Times New Roman" panose="02020603050405020304" pitchFamily="18" charset="0"/>
                <a:cs typeface="Times New Roman" panose="02020603050405020304" pitchFamily="18" charset="0"/>
              </a:rPr>
              <a:t>Electric Fan is a vary simple device Consists of Rotating Blades used to move the air in the room.</a:t>
            </a:r>
          </a:p>
          <a:p>
            <a:r>
              <a:rPr lang="en-IN" sz="1400"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a:t>
            </a:r>
            <a:r>
              <a:rPr lang="en-IN" sz="1400" dirty="0" smtClean="0">
                <a:latin typeface="Times New Roman" panose="02020603050405020304" pitchFamily="18" charset="0"/>
                <a:cs typeface="Times New Roman" panose="02020603050405020304" pitchFamily="18" charset="0"/>
              </a:rPr>
              <a:t>s Compare to A.C fan Doesn’t change temperature of the they only move it. </a:t>
            </a:r>
          </a:p>
          <a:p>
            <a:r>
              <a:rPr lang="en-IN" sz="1400" dirty="0" smtClean="0">
                <a:latin typeface="Times New Roman" panose="02020603050405020304" pitchFamily="18" charset="0"/>
                <a:cs typeface="Times New Roman" panose="02020603050405020304" pitchFamily="18" charset="0"/>
              </a:rPr>
              <a:t>It is non linear system, as we are considering to Rotate it according to the environment temp .(In households during the summer A.C is responsible for 60-70% of our electric bills).</a:t>
            </a:r>
          </a:p>
          <a:p>
            <a:r>
              <a:rPr lang="en-IN" sz="1400" dirty="0" smtClean="0">
                <a:latin typeface="Times New Roman" panose="02020603050405020304" pitchFamily="18" charset="0"/>
                <a:cs typeface="Times New Roman" panose="02020603050405020304" pitchFamily="18" charset="0"/>
              </a:rPr>
              <a:t> A.C consumes 500 to 1440 Watts of current but Fan uses on 90Watts depend on Speed &amp; size. </a:t>
            </a:r>
          </a:p>
          <a:p>
            <a:r>
              <a:rPr lang="en-IN" sz="1400" dirty="0" smtClean="0">
                <a:latin typeface="Times New Roman" panose="02020603050405020304" pitchFamily="18" charset="0"/>
                <a:cs typeface="Times New Roman" panose="02020603050405020304" pitchFamily="18" charset="0"/>
              </a:rPr>
              <a:t>Electric fan is device that help us to stay cool in summer, while saving our money as well as protecting the environment by limiting the release of Carbon-di-oxide.</a:t>
            </a:r>
          </a:p>
          <a:p>
            <a:r>
              <a:rPr lang="en-IN" sz="1400" dirty="0" smtClean="0">
                <a:latin typeface="Times New Roman" panose="02020603050405020304" pitchFamily="18" charset="0"/>
                <a:cs typeface="Times New Roman" panose="02020603050405020304" pitchFamily="18" charset="0"/>
              </a:rPr>
              <a:t>The main idea of this project is to replace manual settings of fan in with change in temperature so that it detects Human presence &amp; temperature &amp; Control speed automatically.</a:t>
            </a:r>
          </a:p>
          <a:p>
            <a:pPr marL="0" indent="0">
              <a:buNone/>
            </a:pPr>
            <a:endParaRPr lang="en-IN" dirty="0"/>
          </a:p>
        </p:txBody>
      </p:sp>
      <p:sp>
        <p:nvSpPr>
          <p:cNvPr id="6" name="Rectangle 5"/>
          <p:cNvSpPr/>
          <p:nvPr/>
        </p:nvSpPr>
        <p:spPr>
          <a:xfrm>
            <a:off x="1743179" y="832427"/>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Introduction</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31601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0994" y="397163"/>
            <a:ext cx="8915400" cy="6096000"/>
          </a:xfrm>
        </p:spPr>
        <p:txBody>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p:txBody>
      </p:sp>
      <p:sp>
        <p:nvSpPr>
          <p:cNvPr id="4" name="Rectangle 3"/>
          <p:cNvSpPr/>
          <p:nvPr/>
        </p:nvSpPr>
        <p:spPr>
          <a:xfrm>
            <a:off x="1724707" y="610754"/>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Block diagram</a:t>
            </a:r>
            <a:endParaRPr lang="en-IN" sz="2000" b="1" dirty="0">
              <a:solidFill>
                <a:srgbClr val="7030A0"/>
              </a:solidFill>
              <a:latin typeface="Times New Roman" panose="02020603050405020304" pitchFamily="18" charset="0"/>
              <a:cs typeface="Times New Roman" panose="02020603050405020304" pitchFamily="18" charset="0"/>
            </a:endParaRPr>
          </a:p>
        </p:txBody>
      </p:sp>
      <p:grpSp>
        <p:nvGrpSpPr>
          <p:cNvPr id="15" name="Group 14"/>
          <p:cNvGrpSpPr/>
          <p:nvPr/>
        </p:nvGrpSpPr>
        <p:grpSpPr>
          <a:xfrm>
            <a:off x="2570819" y="1536317"/>
            <a:ext cx="6573181" cy="4848008"/>
            <a:chOff x="3312224" y="1274618"/>
            <a:chExt cx="6992236" cy="5411082"/>
          </a:xfrm>
        </p:grpSpPr>
        <p:sp>
          <p:nvSpPr>
            <p:cNvPr id="9" name="Rectangle 8"/>
            <p:cNvSpPr/>
            <p:nvPr/>
          </p:nvSpPr>
          <p:spPr>
            <a:xfrm>
              <a:off x="8187662" y="2018270"/>
              <a:ext cx="1339272" cy="807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Regulator Block</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8217042" y="3443577"/>
              <a:ext cx="1339273" cy="807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DHT 11</a:t>
              </a:r>
            </a:p>
            <a:p>
              <a:pPr algn="ctr"/>
              <a:r>
                <a:rPr lang="en-IN" b="1" dirty="0" smtClean="0">
                  <a:solidFill>
                    <a:srgbClr val="C00000"/>
                  </a:solidFill>
                  <a:latin typeface="Times New Roman" panose="02020603050405020304" pitchFamily="18" charset="0"/>
                  <a:cs typeface="Times New Roman" panose="02020603050405020304" pitchFamily="18" charset="0"/>
                </a:rPr>
                <a:t>Sensor </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6" name="Right Arrow 5"/>
            <p:cNvSpPr/>
            <p:nvPr/>
          </p:nvSpPr>
          <p:spPr>
            <a:xfrm flipH="1">
              <a:off x="7324090" y="3709401"/>
              <a:ext cx="850360" cy="2762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522999" y="2346038"/>
              <a:ext cx="1801091" cy="32595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ARDUINO UNO BOARD</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8" name="Rectangle 7"/>
            <p:cNvSpPr/>
            <p:nvPr/>
          </p:nvSpPr>
          <p:spPr>
            <a:xfrm>
              <a:off x="8195900" y="4889939"/>
              <a:ext cx="1339272" cy="807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Servo motor</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10" name="Right Arrow 9"/>
            <p:cNvSpPr/>
            <p:nvPr/>
          </p:nvSpPr>
          <p:spPr>
            <a:xfrm>
              <a:off x="7324090" y="5057094"/>
              <a:ext cx="850360" cy="25073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urved Right Arrow 11"/>
            <p:cNvSpPr/>
            <p:nvPr/>
          </p:nvSpPr>
          <p:spPr>
            <a:xfrm flipH="1" flipV="1">
              <a:off x="9556314" y="2246207"/>
              <a:ext cx="748146" cy="2926387"/>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Right Arrow 12"/>
            <p:cNvSpPr/>
            <p:nvPr/>
          </p:nvSpPr>
          <p:spPr>
            <a:xfrm flipH="1">
              <a:off x="4651496" y="5057094"/>
              <a:ext cx="850360" cy="2762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312224" y="4778502"/>
              <a:ext cx="1339272" cy="807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LCD Display</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843849" y="5877781"/>
              <a:ext cx="3245708" cy="8079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Power block</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18" name="Curved Right Arrow 17"/>
            <p:cNvSpPr/>
            <p:nvPr/>
          </p:nvSpPr>
          <p:spPr>
            <a:xfrm rot="5400000">
              <a:off x="5714344" y="-856266"/>
              <a:ext cx="722600" cy="4984367"/>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Rectangle 18"/>
            <p:cNvSpPr/>
            <p:nvPr/>
          </p:nvSpPr>
          <p:spPr>
            <a:xfrm>
              <a:off x="3314797" y="2018272"/>
              <a:ext cx="1339272" cy="7868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AC FAN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 name="Up Arrow 1"/>
            <p:cNvSpPr/>
            <p:nvPr/>
          </p:nvSpPr>
          <p:spPr>
            <a:xfrm>
              <a:off x="6234488" y="5605573"/>
              <a:ext cx="289880" cy="272208"/>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3392481" y="3387859"/>
              <a:ext cx="1357827" cy="86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Ultrasonic</a:t>
              </a:r>
              <a:r>
                <a:rPr lang="en-IN" b="1" u="sng" dirty="0" smtClean="0">
                  <a:solidFill>
                    <a:srgbClr val="C00000"/>
                  </a:solidFill>
                  <a:latin typeface="Times New Roman" panose="02020603050405020304" pitchFamily="18" charset="0"/>
                  <a:cs typeface="Times New Roman" panose="02020603050405020304" pitchFamily="18" charset="0"/>
                </a:rPr>
                <a:t> </a:t>
              </a:r>
              <a:r>
                <a:rPr lang="en-IN" b="1" dirty="0" smtClean="0">
                  <a:solidFill>
                    <a:srgbClr val="C00000"/>
                  </a:solidFill>
                  <a:latin typeface="Times New Roman" panose="02020603050405020304" pitchFamily="18" charset="0"/>
                  <a:cs typeface="Times New Roman" panose="02020603050405020304" pitchFamily="18" charset="0"/>
                </a:rPr>
                <a:t>Sensor</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36" name="Right Arrow 35"/>
            <p:cNvSpPr/>
            <p:nvPr/>
          </p:nvSpPr>
          <p:spPr>
            <a:xfrm rot="10800000" flipH="1">
              <a:off x="4750308" y="3661228"/>
              <a:ext cx="799252" cy="27627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3251072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2195" y="214184"/>
            <a:ext cx="10116064" cy="6573794"/>
          </a:xfrm>
        </p:spPr>
        <p:txBody>
          <a:bodyPr>
            <a:normAutofit/>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r>
              <a:rPr lang="en-IN" sz="1400" dirty="0">
                <a:solidFill>
                  <a:schemeClr val="tx1"/>
                </a:solidFill>
                <a:latin typeface="Times New Roman" panose="02020603050405020304" pitchFamily="18" charset="0"/>
                <a:cs typeface="Times New Roman" panose="02020603050405020304" pitchFamily="18" charset="0"/>
              </a:rPr>
              <a:t>In the Above Journals Authors give a Detail Research on how to Control Fan Automatically By different types of Sensors, to Control the small sized Fan for CPU, &amp; Run a Fan On the Battery power, But we are going to Control the Fan by using </a:t>
            </a:r>
            <a:r>
              <a:rPr lang="en-IN" sz="1400" dirty="0" err="1">
                <a:solidFill>
                  <a:schemeClr val="tx1"/>
                </a:solidFill>
                <a:latin typeface="Times New Roman" panose="02020603050405020304" pitchFamily="18" charset="0"/>
                <a:cs typeface="Times New Roman" panose="02020603050405020304" pitchFamily="18" charset="0"/>
              </a:rPr>
              <a:t>Arduino</a:t>
            </a:r>
            <a:r>
              <a:rPr lang="en-IN" sz="1400" dirty="0">
                <a:solidFill>
                  <a:schemeClr val="tx1"/>
                </a:solidFill>
                <a:latin typeface="Times New Roman" panose="02020603050405020304" pitchFamily="18" charset="0"/>
                <a:cs typeface="Times New Roman" panose="02020603050405020304" pitchFamily="18" charset="0"/>
              </a:rPr>
              <a:t> Board &amp; Humidity &amp; temperature Sensor (DHT11) and this Fan Runs on normal Electricity (i.e. alternate current) used in our houses there is no separate battery Required to run this Fan. It is More Economical and Effective to save </a:t>
            </a:r>
            <a:r>
              <a:rPr lang="en-IN" sz="1400" dirty="0" smtClean="0">
                <a:solidFill>
                  <a:schemeClr val="tx1"/>
                </a:solidFill>
                <a:latin typeface="Times New Roman" panose="02020603050405020304" pitchFamily="18" charset="0"/>
                <a:cs typeface="Times New Roman" panose="02020603050405020304" pitchFamily="18" charset="0"/>
              </a:rPr>
              <a:t>Electricity.</a:t>
            </a:r>
            <a:endParaRPr lang="en-IN" sz="1400" dirty="0">
              <a:solidFill>
                <a:schemeClr val="tx1"/>
              </a:solidFill>
            </a:endParaRPr>
          </a:p>
        </p:txBody>
      </p:sp>
      <p:sp>
        <p:nvSpPr>
          <p:cNvPr id="4" name="Rectangle 3"/>
          <p:cNvSpPr/>
          <p:nvPr/>
        </p:nvSpPr>
        <p:spPr>
          <a:xfrm>
            <a:off x="1392195" y="181230"/>
            <a:ext cx="10116064" cy="5002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a:solidFill>
                  <a:srgbClr val="7030A0"/>
                </a:solidFill>
                <a:latin typeface="Times New Roman" panose="02020603050405020304" pitchFamily="18" charset="0"/>
                <a:cs typeface="Times New Roman" panose="02020603050405020304" pitchFamily="18" charset="0"/>
              </a:rPr>
              <a:t>Literature </a:t>
            </a:r>
            <a:r>
              <a:rPr lang="en-IN" sz="2000" b="1" dirty="0" smtClean="0">
                <a:solidFill>
                  <a:srgbClr val="7030A0"/>
                </a:solidFill>
                <a:latin typeface="Times New Roman" panose="02020603050405020304" pitchFamily="18" charset="0"/>
                <a:cs typeface="Times New Roman" panose="02020603050405020304" pitchFamily="18" charset="0"/>
              </a:rPr>
              <a:t>Survey</a:t>
            </a:r>
            <a:endParaRPr lang="en-IN" sz="20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74202046"/>
              </p:ext>
            </p:extLst>
          </p:nvPr>
        </p:nvGraphicFramePr>
        <p:xfrm>
          <a:off x="1399210" y="681487"/>
          <a:ext cx="10116064" cy="4151323"/>
        </p:xfrm>
        <a:graphic>
          <a:graphicData uri="http://schemas.openxmlformats.org/drawingml/2006/table">
            <a:tbl>
              <a:tblPr firstRow="1" bandRow="1">
                <a:tableStyleId>{5C22544A-7EE6-4342-B048-85BDC9FD1C3A}</a:tableStyleId>
              </a:tblPr>
              <a:tblGrid>
                <a:gridCol w="869921"/>
                <a:gridCol w="2133092"/>
                <a:gridCol w="2908762"/>
                <a:gridCol w="4204289"/>
              </a:tblGrid>
              <a:tr h="348238">
                <a:tc>
                  <a:txBody>
                    <a:bodyPr/>
                    <a:lstStyle/>
                    <a:p>
                      <a:r>
                        <a:rPr lang="en-IN" sz="1400" dirty="0" smtClean="0">
                          <a:latin typeface="Times New Roman" panose="02020603050405020304" pitchFamily="18" charset="0"/>
                          <a:cs typeface="Times New Roman" panose="02020603050405020304" pitchFamily="18" charset="0"/>
                        </a:rPr>
                        <a:t>SL.NO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Author</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Journal</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tc>
              </a:tr>
              <a:tr h="796268">
                <a:tc>
                  <a:txBody>
                    <a:bodyPr/>
                    <a:lstStyle/>
                    <a:p>
                      <a:r>
                        <a:rPr lang="en-IN" sz="1400" dirty="0" smtClean="0">
                          <a:latin typeface="Times New Roman" panose="02020603050405020304" pitchFamily="18" charset="0"/>
                          <a:cs typeface="Times New Roman" panose="02020603050405020304" pitchFamily="18" charset="0"/>
                        </a:rPr>
                        <a:t>01</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M A </a:t>
                      </a:r>
                      <a:r>
                        <a:rPr lang="en-IN" sz="1400" dirty="0" err="1" smtClean="0">
                          <a:latin typeface="Times New Roman" panose="02020603050405020304" pitchFamily="18" charset="0"/>
                          <a:cs typeface="Times New Roman" panose="02020603050405020304" pitchFamily="18" charset="0"/>
                        </a:rPr>
                        <a:t>Mashud</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Dilruba</a:t>
                      </a:r>
                      <a:r>
                        <a:rPr lang="en-IN" sz="1400" dirty="0" smtClean="0">
                          <a:latin typeface="Times New Roman" panose="02020603050405020304" pitchFamily="18" charset="0"/>
                          <a:cs typeface="Times New Roman" panose="02020603050405020304" pitchFamily="18" charset="0"/>
                        </a:rPr>
                        <a:t> Yasmin, &amp; M H Uddin.</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International journal of science and engineering research, volume 6, issue 8</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Automatic room temperature controlled fan speed controller using PT-100” and drive circuit on low voltage power supply and the result of this satisfactory.</a:t>
                      </a:r>
                      <a:endParaRPr lang="en-IN" sz="1400" dirty="0">
                        <a:latin typeface="Times New Roman" panose="02020603050405020304" pitchFamily="18" charset="0"/>
                        <a:cs typeface="Times New Roman" panose="02020603050405020304" pitchFamily="18" charset="0"/>
                      </a:endParaRPr>
                    </a:p>
                  </a:txBody>
                  <a:tcPr/>
                </a:tc>
              </a:tr>
              <a:tr h="796268">
                <a:tc>
                  <a:txBody>
                    <a:bodyPr/>
                    <a:lstStyle/>
                    <a:p>
                      <a:r>
                        <a:rPr lang="en-IN" sz="1400" dirty="0" smtClean="0">
                          <a:latin typeface="Times New Roman" panose="02020603050405020304" pitchFamily="18" charset="0"/>
                          <a:cs typeface="Times New Roman" panose="02020603050405020304" pitchFamily="18" charset="0"/>
                        </a:rPr>
                        <a:t>02</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A S </a:t>
                      </a:r>
                      <a:r>
                        <a:rPr lang="en-IN" sz="1400" dirty="0" err="1" smtClean="0">
                          <a:latin typeface="Times New Roman" panose="02020603050405020304" pitchFamily="18" charset="0"/>
                          <a:cs typeface="Times New Roman" panose="02020603050405020304" pitchFamily="18" charset="0"/>
                        </a:rPr>
                        <a:t>Deepanshu</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verma</a:t>
                      </a:r>
                      <a:r>
                        <a:rPr lang="en-IN" sz="1400" dirty="0" smtClean="0">
                          <a:latin typeface="Times New Roman" panose="02020603050405020304" pitchFamily="18" charset="0"/>
                          <a:cs typeface="Times New Roman" panose="02020603050405020304" pitchFamily="18" charset="0"/>
                        </a:rPr>
                        <a:t>, &amp; </a:t>
                      </a:r>
                      <a:r>
                        <a:rPr lang="en-IN" sz="1400" dirty="0" err="1" smtClean="0">
                          <a:latin typeface="Times New Roman" panose="02020603050405020304" pitchFamily="18" charset="0"/>
                          <a:cs typeface="Times New Roman" panose="02020603050405020304" pitchFamily="18" charset="0"/>
                        </a:rPr>
                        <a:t>Brajesh</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kumar</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International journal of current research, Volume 8, Issue 04</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anose="02020603050405020304" pitchFamily="18" charset="0"/>
                          <a:cs typeface="Times New Roman" panose="02020603050405020304" pitchFamily="18" charset="0"/>
                        </a:rPr>
                        <a:t>“Temperature based Automatic fan speed controller” by using Sensor(LM.5) using MCT2E </a:t>
                      </a:r>
                      <a:r>
                        <a:rPr lang="en-IN" sz="1400" dirty="0" err="1" smtClean="0">
                          <a:latin typeface="Times New Roman" panose="02020603050405020304" pitchFamily="18" charset="0"/>
                          <a:cs typeface="Times New Roman" panose="02020603050405020304" pitchFamily="18" charset="0"/>
                        </a:rPr>
                        <a:t>Optocoupler</a:t>
                      </a:r>
                      <a:r>
                        <a:rPr lang="en-IN" sz="1400" dirty="0" smtClean="0">
                          <a:latin typeface="Times New Roman" panose="02020603050405020304" pitchFamily="18" charset="0"/>
                          <a:cs typeface="Times New Roman" panose="02020603050405020304" pitchFamily="18" charset="0"/>
                        </a:rPr>
                        <a:t> &amp; NE 555Timer.</a:t>
                      </a:r>
                    </a:p>
                    <a:p>
                      <a:endParaRPr lang="en-IN" sz="1400" dirty="0">
                        <a:latin typeface="Times New Roman" panose="02020603050405020304" pitchFamily="18" charset="0"/>
                        <a:cs typeface="Times New Roman" panose="02020603050405020304" pitchFamily="18" charset="0"/>
                      </a:endParaRPr>
                    </a:p>
                  </a:txBody>
                  <a:tcPr/>
                </a:tc>
              </a:tr>
              <a:tr h="1117057">
                <a:tc>
                  <a:txBody>
                    <a:bodyPr/>
                    <a:lstStyle/>
                    <a:p>
                      <a:r>
                        <a:rPr lang="en-IN" sz="1400" dirty="0" smtClean="0">
                          <a:latin typeface="Times New Roman" panose="02020603050405020304" pitchFamily="18" charset="0"/>
                          <a:cs typeface="Times New Roman" panose="02020603050405020304" pitchFamily="18" charset="0"/>
                        </a:rPr>
                        <a:t>03</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Ayesha </a:t>
                      </a:r>
                      <a:r>
                        <a:rPr lang="en-IN" sz="1400" dirty="0" err="1" smtClean="0">
                          <a:latin typeface="Times New Roman" panose="02020603050405020304" pitchFamily="18" charset="0"/>
                          <a:cs typeface="Times New Roman" panose="02020603050405020304" pitchFamily="18" charset="0"/>
                        </a:rPr>
                        <a:t>siddika</a:t>
                      </a:r>
                      <a:r>
                        <a:rPr lang="en-IN" sz="1400" dirty="0" smtClean="0">
                          <a:latin typeface="Times New Roman" panose="02020603050405020304" pitchFamily="18" charset="0"/>
                          <a:cs typeface="Times New Roman" panose="02020603050405020304" pitchFamily="18" charset="0"/>
                        </a:rPr>
                        <a:t> &amp; </a:t>
                      </a:r>
                      <a:r>
                        <a:rPr lang="en-IN" sz="1400" dirty="0" err="1" smtClean="0">
                          <a:latin typeface="Times New Roman" panose="02020603050405020304" pitchFamily="18" charset="0"/>
                          <a:cs typeface="Times New Roman" panose="02020603050405020304" pitchFamily="18" charset="0"/>
                        </a:rPr>
                        <a:t>sayeda</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Farzana</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Nasrin</a:t>
                      </a:r>
                      <a:r>
                        <a:rPr lang="en-IN" sz="1400" dirty="0" smtClean="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Global scientific journals, volume 6, issue 8, August 2018</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Design &amp; development of Automatic fan control system using PIR &amp;LM35sensor, In this they design the like fan is turn on/off by human detection, &amp; it is most effective for power saving.</a:t>
                      </a:r>
                      <a:endParaRPr lang="en-IN" sz="1400" dirty="0">
                        <a:latin typeface="Times New Roman" panose="02020603050405020304" pitchFamily="18" charset="0"/>
                        <a:cs typeface="Times New Roman" panose="02020603050405020304" pitchFamily="18" charset="0"/>
                      </a:endParaRPr>
                    </a:p>
                  </a:txBody>
                  <a:tcPr/>
                </a:tc>
              </a:tr>
              <a:tr h="796268">
                <a:tc>
                  <a:txBody>
                    <a:bodyPr/>
                    <a:lstStyle/>
                    <a:p>
                      <a:r>
                        <a:rPr lang="en-IN" sz="1400" dirty="0" smtClean="0">
                          <a:latin typeface="Times New Roman" panose="02020603050405020304" pitchFamily="18" charset="0"/>
                          <a:cs typeface="Times New Roman" panose="02020603050405020304" pitchFamily="18" charset="0"/>
                        </a:rPr>
                        <a:t>04</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err="1" smtClean="0">
                          <a:latin typeface="Times New Roman" panose="02020603050405020304" pitchFamily="18" charset="0"/>
                          <a:cs typeface="Times New Roman" panose="02020603050405020304" pitchFamily="18" charset="0"/>
                        </a:rPr>
                        <a:t>Srinivas</a:t>
                      </a:r>
                      <a:r>
                        <a:rPr lang="en-IN" sz="1400" dirty="0" smtClean="0">
                          <a:latin typeface="Times New Roman" panose="02020603050405020304" pitchFamily="18" charset="0"/>
                          <a:cs typeface="Times New Roman" panose="02020603050405020304" pitchFamily="18" charset="0"/>
                        </a:rPr>
                        <a:t> p, </a:t>
                      </a:r>
                      <a:r>
                        <a:rPr lang="en-IN" sz="1400" dirty="0" err="1" smtClean="0">
                          <a:latin typeface="Times New Roman" panose="02020603050405020304" pitchFamily="18" charset="0"/>
                          <a:cs typeface="Times New Roman" panose="02020603050405020304" pitchFamily="18" charset="0"/>
                        </a:rPr>
                        <a:t>kavin</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kumar</a:t>
                      </a:r>
                      <a:r>
                        <a:rPr lang="en-IN" sz="1400" dirty="0" smtClean="0">
                          <a:latin typeface="Times New Roman" panose="02020603050405020304" pitchFamily="18" charset="0"/>
                          <a:cs typeface="Times New Roman" panose="02020603050405020304" pitchFamily="18" charset="0"/>
                        </a:rPr>
                        <a:t> B &amp; </a:t>
                      </a:r>
                      <a:r>
                        <a:rPr lang="en-IN" sz="1400" dirty="0" err="1" smtClean="0">
                          <a:latin typeface="Times New Roman" panose="02020603050405020304" pitchFamily="18" charset="0"/>
                          <a:cs typeface="Times New Roman" panose="02020603050405020304" pitchFamily="18" charset="0"/>
                        </a:rPr>
                        <a:t>Arun</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venkat</a:t>
                      </a:r>
                      <a:r>
                        <a:rPr lang="en-IN" sz="1400" dirty="0" smtClean="0">
                          <a:latin typeface="Times New Roman" panose="02020603050405020304" pitchFamily="18" charset="0"/>
                          <a:cs typeface="Times New Roman" panose="02020603050405020304" pitchFamily="18" charset="0"/>
                        </a:rPr>
                        <a:t> A</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smtClean="0">
                          <a:latin typeface="Times New Roman" panose="02020603050405020304" pitchFamily="18" charset="0"/>
                          <a:cs typeface="Times New Roman" panose="02020603050405020304" pitchFamily="18" charset="0"/>
                        </a:rPr>
                        <a:t>International </a:t>
                      </a:r>
                      <a:r>
                        <a:rPr lang="en-IN" sz="1400" dirty="0" err="1" smtClean="0">
                          <a:latin typeface="Times New Roman" panose="02020603050405020304" pitchFamily="18" charset="0"/>
                          <a:cs typeface="Times New Roman" panose="02020603050405020304" pitchFamily="18" charset="0"/>
                        </a:rPr>
                        <a:t>Reaserch</a:t>
                      </a:r>
                      <a:r>
                        <a:rPr lang="en-IN" sz="1400" dirty="0" smtClean="0">
                          <a:latin typeface="Times New Roman" panose="02020603050405020304" pitchFamily="18" charset="0"/>
                          <a:cs typeface="Times New Roman" panose="02020603050405020304" pitchFamily="18" charset="0"/>
                        </a:rPr>
                        <a:t> journal on advanced science hub, Volume 02, Issue 07, July 2020 </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anose="02020603050405020304" pitchFamily="18" charset="0"/>
                          <a:cs typeface="Times New Roman" panose="02020603050405020304" pitchFamily="18" charset="0"/>
                        </a:rPr>
                        <a:t>“Temperature based Fan Speed controller” in this they used Relay Switch, And Potentiometer for Battery, Transistor &amp; other components to Control the Fan.</a:t>
                      </a:r>
                    </a:p>
                    <a:p>
                      <a:r>
                        <a:rPr lang="en-IN" sz="1400" dirty="0" smtClean="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a:txBody>
                  <a:tcPr/>
                </a:tc>
              </a:tr>
            </a:tbl>
          </a:graphicData>
        </a:graphic>
      </p:graphicFrame>
      <p:sp>
        <p:nvSpPr>
          <p:cNvPr id="6" name="Rectangle 5"/>
          <p:cNvSpPr/>
          <p:nvPr/>
        </p:nvSpPr>
        <p:spPr>
          <a:xfrm>
            <a:off x="1392195" y="4836763"/>
            <a:ext cx="10116064" cy="3613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a:solidFill>
                  <a:srgbClr val="7030A0"/>
                </a:solidFill>
                <a:latin typeface="Times New Roman" panose="02020603050405020304" pitchFamily="18" charset="0"/>
                <a:cs typeface="Times New Roman" panose="02020603050405020304" pitchFamily="18" charset="0"/>
              </a:rPr>
              <a:t>Literature </a:t>
            </a:r>
            <a:r>
              <a:rPr lang="en-IN" sz="2000" b="1" dirty="0" smtClean="0">
                <a:solidFill>
                  <a:srgbClr val="7030A0"/>
                </a:solidFill>
                <a:latin typeface="Times New Roman" panose="02020603050405020304" pitchFamily="18" charset="0"/>
                <a:cs typeface="Times New Roman" panose="02020603050405020304" pitchFamily="18" charset="0"/>
              </a:rPr>
              <a:t>Gap</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025414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147" y="255373"/>
            <a:ext cx="8915400" cy="6277232"/>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600" dirty="0">
                <a:latin typeface="Times New Roman" panose="02020603050405020304" pitchFamily="18" charset="0"/>
                <a:cs typeface="Times New Roman" panose="02020603050405020304" pitchFamily="18" charset="0"/>
              </a:rPr>
              <a:t>In the proposed system microcontroller plays a vital role in the smart systems development</a:t>
            </a:r>
            <a:r>
              <a:rPr lang="en-IN" sz="1600" dirty="0" smtClean="0">
                <a:latin typeface="Times New Roman" panose="02020603050405020304" pitchFamily="18" charset="0"/>
                <a:cs typeface="Times New Roman" panose="02020603050405020304" pitchFamily="18" charset="0"/>
              </a:rPr>
              <a:t>,</a:t>
            </a:r>
          </a:p>
          <a:p>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M</a:t>
            </a:r>
            <a:r>
              <a:rPr lang="en-IN" sz="1600" dirty="0" smtClean="0">
                <a:latin typeface="Times New Roman" panose="02020603050405020304" pitchFamily="18" charset="0"/>
                <a:cs typeface="Times New Roman" panose="02020603050405020304" pitchFamily="18" charset="0"/>
              </a:rPr>
              <a:t>icrocontrollers </a:t>
            </a:r>
            <a:r>
              <a:rPr lang="en-IN" sz="1600" dirty="0">
                <a:latin typeface="Times New Roman" panose="02020603050405020304" pitchFamily="18" charset="0"/>
                <a:cs typeface="Times New Roman" panose="02020603050405020304" pitchFamily="18" charset="0"/>
              </a:rPr>
              <a:t>have become an essential part in the present technologies that are being presented daily.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In </a:t>
            </a:r>
            <a:r>
              <a:rPr lang="en-IN" sz="1600" dirty="0">
                <a:latin typeface="Times New Roman" panose="02020603050405020304" pitchFamily="18" charset="0"/>
                <a:cs typeface="Times New Roman" panose="02020603050405020304" pitchFamily="18" charset="0"/>
              </a:rPr>
              <a:t>this discusses </a:t>
            </a:r>
            <a:r>
              <a:rPr lang="en-IN" sz="1600" dirty="0" smtClean="0">
                <a:latin typeface="Times New Roman" panose="02020603050405020304" pitchFamily="18" charset="0"/>
                <a:cs typeface="Times New Roman" panose="02020603050405020304" pitchFamily="18" charset="0"/>
              </a:rPr>
              <a:t>Human detection &amp; temperature </a:t>
            </a:r>
            <a:r>
              <a:rPr lang="en-IN" sz="1600" dirty="0">
                <a:latin typeface="Times New Roman" panose="02020603050405020304" pitchFamily="18" charset="0"/>
                <a:cs typeface="Times New Roman" panose="02020603050405020304" pitchFamily="18" charset="0"/>
              </a:rPr>
              <a:t>based fan speed control and monitoring system using an Arduino system. This system is used to control the cooling system automatically based on the room temperature. </a:t>
            </a:r>
            <a:endParaRPr lang="en-IN" sz="1600" dirty="0" smtClean="0">
              <a:latin typeface="Times New Roman" panose="02020603050405020304" pitchFamily="18" charset="0"/>
              <a:cs typeface="Times New Roman" panose="02020603050405020304" pitchFamily="18" charset="0"/>
            </a:endParaRPr>
          </a:p>
          <a:p>
            <a:r>
              <a:rPr lang="en-IN" sz="1600" dirty="0" smtClean="0">
                <a:latin typeface="Times New Roman" panose="02020603050405020304" pitchFamily="18" charset="0"/>
                <a:cs typeface="Times New Roman" panose="02020603050405020304" pitchFamily="18" charset="0"/>
              </a:rPr>
              <a:t>The </a:t>
            </a:r>
            <a:r>
              <a:rPr lang="en-IN" sz="1600" dirty="0">
                <a:latin typeface="Times New Roman" panose="02020603050405020304" pitchFamily="18" charset="0"/>
                <a:cs typeface="Times New Roman" panose="02020603050405020304" pitchFamily="18" charset="0"/>
              </a:rPr>
              <a:t>system requires an Arduino board to implement a control system to this project since this is proposed to control </a:t>
            </a:r>
            <a:r>
              <a:rPr lang="en-IN" sz="1600" dirty="0" smtClean="0">
                <a:latin typeface="Times New Roman" panose="02020603050405020304" pitchFamily="18" charset="0"/>
                <a:cs typeface="Times New Roman" panose="02020603050405020304" pitchFamily="18" charset="0"/>
              </a:rPr>
              <a:t>the cooling system and it is very important to know Arduino Controlled system well</a:t>
            </a:r>
          </a:p>
        </p:txBody>
      </p:sp>
      <p:sp>
        <p:nvSpPr>
          <p:cNvPr id="6" name="Rectangle 5"/>
          <p:cNvSpPr/>
          <p:nvPr/>
        </p:nvSpPr>
        <p:spPr>
          <a:xfrm>
            <a:off x="1620860" y="618992"/>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Scope and Objective of Proposed system</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289681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385" y="205946"/>
            <a:ext cx="8915400" cy="6582032"/>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600" dirty="0">
                <a:latin typeface="Times New Roman" panose="02020603050405020304" pitchFamily="18" charset="0"/>
                <a:cs typeface="Times New Roman" panose="02020603050405020304" pitchFamily="18" charset="0"/>
              </a:rPr>
              <a:t>Circuit diagram of the </a:t>
            </a:r>
            <a:r>
              <a:rPr lang="en-IN" sz="1600" dirty="0" smtClean="0">
                <a:latin typeface="Times New Roman" panose="02020603050405020304" pitchFamily="18" charset="0"/>
                <a:cs typeface="Times New Roman" panose="02020603050405020304" pitchFamily="18" charset="0"/>
              </a:rPr>
              <a:t>Human detection &amp; Temperature </a:t>
            </a:r>
            <a:r>
              <a:rPr lang="en-IN" sz="1600" dirty="0">
                <a:latin typeface="Times New Roman" panose="02020603050405020304" pitchFamily="18" charset="0"/>
                <a:cs typeface="Times New Roman" panose="02020603050405020304" pitchFamily="18" charset="0"/>
              </a:rPr>
              <a:t>based fan control is shown in the bellow fig. It is built </a:t>
            </a:r>
            <a:r>
              <a:rPr lang="en-IN" sz="1600" dirty="0" err="1">
                <a:latin typeface="Times New Roman" panose="02020603050405020304" pitchFamily="18" charset="0"/>
                <a:cs typeface="Times New Roman" panose="02020603050405020304" pitchFamily="18" charset="0"/>
              </a:rPr>
              <a:t>Arduino</a:t>
            </a:r>
            <a:r>
              <a:rPr lang="en-IN" sz="1600" dirty="0">
                <a:latin typeface="Times New Roman" panose="02020603050405020304" pitchFamily="18" charset="0"/>
                <a:cs typeface="Times New Roman" panose="02020603050405020304" pitchFamily="18" charset="0"/>
              </a:rPr>
              <a:t> Uno board (board 1). 16*2 LCD, </a:t>
            </a:r>
            <a:r>
              <a:rPr lang="en-IN" sz="1600" dirty="0" smtClean="0">
                <a:latin typeface="Times New Roman" panose="02020603050405020304" pitchFamily="18" charset="0"/>
                <a:cs typeface="Times New Roman" panose="02020603050405020304" pitchFamily="18" charset="0"/>
              </a:rPr>
              <a:t>Ultra sonic Sensor, temperature </a:t>
            </a:r>
            <a:r>
              <a:rPr lang="en-IN" sz="1600" dirty="0">
                <a:latin typeface="Times New Roman" panose="02020603050405020304" pitchFamily="18" charset="0"/>
                <a:cs typeface="Times New Roman" panose="02020603050405020304" pitchFamily="18" charset="0"/>
              </a:rPr>
              <a:t>sensor </a:t>
            </a:r>
            <a:r>
              <a:rPr lang="en-IN" sz="1600" dirty="0" smtClean="0">
                <a:latin typeface="Times New Roman" panose="02020603050405020304" pitchFamily="18" charset="0"/>
                <a:cs typeface="Times New Roman" panose="02020603050405020304" pitchFamily="18" charset="0"/>
              </a:rPr>
              <a:t>DHT11 and </a:t>
            </a:r>
            <a:r>
              <a:rPr lang="en-IN" sz="1600" dirty="0">
                <a:latin typeface="Times New Roman" panose="02020603050405020304" pitchFamily="18" charset="0"/>
                <a:cs typeface="Times New Roman" panose="02020603050405020304" pitchFamily="18" charset="0"/>
              </a:rPr>
              <a:t>few other components. </a:t>
            </a:r>
            <a:r>
              <a:rPr lang="en-IN" sz="1600" dirty="0" err="1">
                <a:latin typeface="Times New Roman" panose="02020603050405020304" pitchFamily="18" charset="0"/>
                <a:cs typeface="Times New Roman" panose="02020603050405020304" pitchFamily="18" charset="0"/>
              </a:rPr>
              <a:t>Arduino</a:t>
            </a:r>
            <a:r>
              <a:rPr lang="en-IN" sz="1600" dirty="0">
                <a:latin typeface="Times New Roman" panose="02020603050405020304" pitchFamily="18" charset="0"/>
                <a:cs typeface="Times New Roman" panose="02020603050405020304" pitchFamily="18" charset="0"/>
              </a:rPr>
              <a:t> is the heart of the circuit as it controls the function</a:t>
            </a:r>
          </a:p>
          <a:p>
            <a:pPr marL="0" indent="0">
              <a:buNone/>
            </a:pPr>
            <a:endParaRPr lang="en-IN" dirty="0"/>
          </a:p>
        </p:txBody>
      </p:sp>
      <p:sp>
        <p:nvSpPr>
          <p:cNvPr id="5" name="Rectangle 4"/>
          <p:cNvSpPr/>
          <p:nvPr/>
        </p:nvSpPr>
        <p:spPr>
          <a:xfrm>
            <a:off x="1619002" y="633221"/>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Circuit Diagram &amp; description</a:t>
            </a:r>
            <a:endParaRPr lang="en-IN" sz="2000" b="1" dirty="0">
              <a:solidFill>
                <a:srgbClr val="7030A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202724" y="2333182"/>
            <a:ext cx="3954162" cy="3338196"/>
            <a:chOff x="1301578" y="2384855"/>
            <a:chExt cx="3954162" cy="3338196"/>
          </a:xfrm>
        </p:grpSpPr>
        <p:pic>
          <p:nvPicPr>
            <p:cNvPr id="6" name="Picture 5"/>
            <p:cNvPicPr/>
            <p:nvPr/>
          </p:nvPicPr>
          <p:blipFill>
            <a:blip r:embed="rId2" cstate="print">
              <a:extLst>
                <a:ext uri="{28A0092B-C50C-407E-A947-70E740481C1C}">
                  <a14:useLocalDpi xmlns="" xmlns:a14="http://schemas.microsoft.com/office/drawing/2010/main" val="0"/>
                </a:ext>
              </a:extLst>
            </a:blip>
            <a:stretch>
              <a:fillRect/>
            </a:stretch>
          </p:blipFill>
          <p:spPr>
            <a:xfrm>
              <a:off x="1301578" y="2384855"/>
              <a:ext cx="3954162" cy="3338196"/>
            </a:xfrm>
            <a:prstGeom prst="rect">
              <a:avLst/>
            </a:prstGeom>
          </p:spPr>
        </p:pic>
        <p:pic>
          <p:nvPicPr>
            <p:cNvPr id="8" name="Picture 7"/>
            <p:cNvPicPr/>
            <p:nvPr/>
          </p:nvPicPr>
          <p:blipFill rotWithShape="1">
            <a:blip r:embed="rId2" cstate="print">
              <a:extLst>
                <a:ext uri="{28A0092B-C50C-407E-A947-70E740481C1C}">
                  <a14:useLocalDpi xmlns="" xmlns:a14="http://schemas.microsoft.com/office/drawing/2010/main" val="0"/>
                </a:ext>
              </a:extLst>
            </a:blip>
            <a:srcRect t="6379" r="84218" b="66393"/>
            <a:stretch/>
          </p:blipFill>
          <p:spPr>
            <a:xfrm rot="5400000">
              <a:off x="2579851" y="2255761"/>
              <a:ext cx="491454" cy="906162"/>
            </a:xfrm>
            <a:prstGeom prst="rect">
              <a:avLst/>
            </a:prstGeom>
          </p:spPr>
        </p:pic>
      </p:gr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692346" y="2463115"/>
            <a:ext cx="5461686" cy="3259936"/>
          </a:xfrm>
          <a:prstGeom prst="rect">
            <a:avLst/>
          </a:prstGeom>
        </p:spPr>
      </p:pic>
    </p:spTree>
    <p:extLst>
      <p:ext uri="{BB962C8B-B14F-4D97-AF65-F5344CB8AC3E}">
        <p14:creationId xmlns="" xmlns:p14="http://schemas.microsoft.com/office/powerpoint/2010/main" val="379659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1860" y="197708"/>
            <a:ext cx="8915400" cy="6310184"/>
          </a:xfrm>
        </p:spPr>
        <p:txBody>
          <a:bodyPr/>
          <a:lstStyle/>
          <a:p>
            <a:pPr marL="0" indent="0">
              <a:buNone/>
            </a:pPr>
            <a:endParaRPr lang="en-IN" dirty="0" smtClean="0"/>
          </a:p>
          <a:p>
            <a:pPr marL="0" indent="0">
              <a:buNone/>
            </a:pPr>
            <a:endParaRPr lang="en-IN" dirty="0"/>
          </a:p>
          <a:p>
            <a:pPr marL="0" indent="0">
              <a:buNone/>
            </a:pPr>
            <a:endParaRPr lang="en-IN" dirty="0" smtClean="0"/>
          </a:p>
          <a:p>
            <a:r>
              <a:rPr lang="en-IN" sz="1600" dirty="0" smtClean="0">
                <a:latin typeface="Times New Roman" panose="02020603050405020304" pitchFamily="18" charset="0"/>
                <a:cs typeface="Times New Roman" panose="02020603050405020304" pitchFamily="18" charset="0"/>
              </a:rPr>
              <a:t>The </a:t>
            </a:r>
            <a:r>
              <a:rPr lang="en-IN" sz="1600" dirty="0">
                <a:latin typeface="Times New Roman" panose="02020603050405020304" pitchFamily="18" charset="0"/>
                <a:cs typeface="Times New Roman" panose="02020603050405020304" pitchFamily="18" charset="0"/>
              </a:rPr>
              <a:t>H</a:t>
            </a:r>
            <a:r>
              <a:rPr lang="en-IN" sz="1600" dirty="0" smtClean="0">
                <a:latin typeface="Times New Roman" panose="02020603050405020304" pitchFamily="18" charset="0"/>
                <a:cs typeface="Times New Roman" panose="02020603050405020304" pitchFamily="18" charset="0"/>
              </a:rPr>
              <a:t>uman detection &amp; temperature-based fan speed Control system can be done by using an electric circuit an Arduino board.</a:t>
            </a:r>
          </a:p>
          <a:p>
            <a:r>
              <a:rPr lang="en-IN" sz="1600" dirty="0" smtClean="0">
                <a:latin typeface="Times New Roman" panose="02020603050405020304" pitchFamily="18" charset="0"/>
                <a:cs typeface="Times New Roman" panose="02020603050405020304" pitchFamily="18" charset="0"/>
              </a:rPr>
              <a:t> Now Arduino board is very Progressive among all electronic circuits, thus we employed </a:t>
            </a:r>
            <a:r>
              <a:rPr lang="en-IN" sz="1600" dirty="0" err="1" smtClean="0">
                <a:latin typeface="Times New Roman" panose="02020603050405020304" pitchFamily="18" charset="0"/>
                <a:cs typeface="Times New Roman" panose="02020603050405020304" pitchFamily="18" charset="0"/>
              </a:rPr>
              <a:t>Arduino</a:t>
            </a:r>
            <a:r>
              <a:rPr lang="en-IN" sz="1600" dirty="0" smtClean="0">
                <a:latin typeface="Times New Roman" panose="02020603050405020304" pitchFamily="18" charset="0"/>
                <a:cs typeface="Times New Roman" panose="02020603050405020304" pitchFamily="18" charset="0"/>
              </a:rPr>
              <a:t> board for fan speed control. </a:t>
            </a:r>
          </a:p>
          <a:p>
            <a:r>
              <a:rPr lang="en-IN" sz="1600" dirty="0" smtClean="0">
                <a:latin typeface="Times New Roman" panose="02020603050405020304" pitchFamily="18" charset="0"/>
                <a:cs typeface="Times New Roman" panose="02020603050405020304" pitchFamily="18" charset="0"/>
              </a:rPr>
              <a:t>The Proposed system is designed to detect the Human </a:t>
            </a:r>
            <a:r>
              <a:rPr lang="en-IN" sz="1600" dirty="0">
                <a:latin typeface="Times New Roman" panose="02020603050405020304" pitchFamily="18" charset="0"/>
                <a:cs typeface="Times New Roman" panose="02020603050405020304" pitchFamily="18" charset="0"/>
              </a:rPr>
              <a:t>Presence and send that information to the </a:t>
            </a:r>
            <a:r>
              <a:rPr lang="en-IN" sz="1600" dirty="0" err="1">
                <a:latin typeface="Times New Roman" panose="02020603050405020304" pitchFamily="18" charset="0"/>
                <a:cs typeface="Times New Roman" panose="02020603050405020304" pitchFamily="18" charset="0"/>
              </a:rPr>
              <a:t>Arduino</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board.</a:t>
            </a:r>
          </a:p>
          <a:p>
            <a:r>
              <a:rPr lang="en-IN" sz="1600" dirty="0" smtClean="0">
                <a:latin typeface="Times New Roman" panose="02020603050405020304" pitchFamily="18" charset="0"/>
                <a:cs typeface="Times New Roman" panose="02020603050405020304" pitchFamily="18" charset="0"/>
              </a:rPr>
              <a:t>After information received the temperature of the room is sensed by the sensor and send that information to the Arduino board. </a:t>
            </a:r>
          </a:p>
          <a:p>
            <a:r>
              <a:rPr lang="en-IN" sz="1600" dirty="0" smtClean="0">
                <a:latin typeface="Times New Roman" panose="02020603050405020304" pitchFamily="18" charset="0"/>
                <a:cs typeface="Times New Roman" panose="02020603050405020304" pitchFamily="18" charset="0"/>
              </a:rPr>
              <a:t>Then Arduino board executes the contrast of current temperature and set temperature based on the inbuilt program of the Arduino.</a:t>
            </a:r>
          </a:p>
          <a:p>
            <a:r>
              <a:rPr lang="en-IN" sz="1600" dirty="0" smtClean="0">
                <a:latin typeface="Times New Roman" panose="02020603050405020304" pitchFamily="18" charset="0"/>
                <a:cs typeface="Times New Roman" panose="02020603050405020304" pitchFamily="18" charset="0"/>
              </a:rPr>
              <a:t>The outcome obtained from the Operation is given through the o/p port of an Arduino board to the LCD display of related data. </a:t>
            </a:r>
          </a:p>
          <a:p>
            <a:r>
              <a:rPr lang="en-IN" sz="1600" dirty="0" smtClean="0">
                <a:latin typeface="Times New Roman" panose="02020603050405020304" pitchFamily="18" charset="0"/>
                <a:cs typeface="Times New Roman" panose="02020603050405020304" pitchFamily="18" charset="0"/>
              </a:rPr>
              <a:t>The generated pulses from the board which is further fed to the driver circuit t get the preferred out put to the fan.</a:t>
            </a:r>
          </a:p>
          <a:p>
            <a:pPr marL="0" indent="0">
              <a:buNone/>
            </a:pPr>
            <a:endParaRPr lang="en-IN" dirty="0"/>
          </a:p>
        </p:txBody>
      </p:sp>
      <p:sp>
        <p:nvSpPr>
          <p:cNvPr id="4" name="Rectangle 3"/>
          <p:cNvSpPr/>
          <p:nvPr/>
        </p:nvSpPr>
        <p:spPr>
          <a:xfrm>
            <a:off x="1641860" y="641459"/>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Methodology</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212992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1860" y="197708"/>
            <a:ext cx="8915400" cy="6310184"/>
          </a:xfrm>
        </p:spPr>
        <p:txBody>
          <a:bodyPr/>
          <a:lstStyle/>
          <a:p>
            <a:pPr marL="0" indent="0">
              <a:buNone/>
            </a:pPr>
            <a:endParaRPr lang="en-IN" dirty="0" smtClean="0"/>
          </a:p>
          <a:p>
            <a:pPr marL="0" indent="0">
              <a:buNone/>
            </a:pPr>
            <a:endParaRPr lang="en-IN" dirty="0"/>
          </a:p>
          <a:p>
            <a:pPr marL="0" indent="0">
              <a:buNone/>
            </a:pPr>
            <a:endParaRPr lang="en-IN" dirty="0" smtClean="0"/>
          </a:p>
        </p:txBody>
      </p:sp>
      <p:sp>
        <p:nvSpPr>
          <p:cNvPr id="4" name="Rectangle 3"/>
          <p:cNvSpPr/>
          <p:nvPr/>
        </p:nvSpPr>
        <p:spPr>
          <a:xfrm>
            <a:off x="1641860" y="641459"/>
            <a:ext cx="8911687" cy="6638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000" b="1" dirty="0" smtClean="0">
                <a:solidFill>
                  <a:srgbClr val="7030A0"/>
                </a:solidFill>
                <a:latin typeface="Times New Roman" panose="02020603050405020304" pitchFamily="18" charset="0"/>
                <a:cs typeface="Times New Roman" panose="02020603050405020304" pitchFamily="18" charset="0"/>
              </a:rPr>
              <a:t>Flow chart</a:t>
            </a:r>
            <a:endParaRPr lang="en-IN" sz="2000" b="1" dirty="0">
              <a:solidFill>
                <a:srgbClr val="7030A0"/>
              </a:solidFill>
              <a:latin typeface="Times New Roman" panose="02020603050405020304" pitchFamily="18" charset="0"/>
              <a:cs typeface="Times New Roman" panose="02020603050405020304" pitchFamily="18" charset="0"/>
            </a:endParaRPr>
          </a:p>
        </p:txBody>
      </p:sp>
      <p:cxnSp>
        <p:nvCxnSpPr>
          <p:cNvPr id="23" name="Straight Connector 22"/>
          <p:cNvCxnSpPr/>
          <p:nvPr/>
        </p:nvCxnSpPr>
        <p:spPr>
          <a:xfrm flipH="1" flipV="1">
            <a:off x="6096000" y="3789405"/>
            <a:ext cx="1699" cy="7504"/>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336864" y="1564000"/>
            <a:ext cx="4291374" cy="5294000"/>
            <a:chOff x="3336864" y="1564000"/>
            <a:chExt cx="4291374" cy="5294000"/>
          </a:xfrm>
        </p:grpSpPr>
        <p:cxnSp>
          <p:nvCxnSpPr>
            <p:cNvPr id="11" name="Straight Arrow Connector 10"/>
            <p:cNvCxnSpPr>
              <a:stCxn id="26" idx="2"/>
              <a:endCxn id="6" idx="0"/>
            </p:cNvCxnSpPr>
            <p:nvPr/>
          </p:nvCxnSpPr>
          <p:spPr>
            <a:xfrm flipH="1">
              <a:off x="5351206" y="2856281"/>
              <a:ext cx="6772" cy="236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628238" y="2680391"/>
              <a:ext cx="0" cy="1715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336864" y="1564000"/>
              <a:ext cx="4291374" cy="5294000"/>
              <a:chOff x="3336864" y="1564000"/>
              <a:chExt cx="4291374" cy="5294000"/>
            </a:xfrm>
          </p:grpSpPr>
          <p:cxnSp>
            <p:nvCxnSpPr>
              <p:cNvPr id="44" name="Straight Connector 43"/>
              <p:cNvCxnSpPr>
                <a:stCxn id="5" idx="3"/>
              </p:cNvCxnSpPr>
              <p:nvPr/>
            </p:nvCxnSpPr>
            <p:spPr>
              <a:xfrm>
                <a:off x="6589534" y="4370122"/>
                <a:ext cx="1038703" cy="10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336864" y="1564000"/>
                <a:ext cx="4291374" cy="5294000"/>
                <a:chOff x="3336865" y="1578802"/>
                <a:chExt cx="4291374" cy="5294000"/>
              </a:xfrm>
            </p:grpSpPr>
            <p:sp>
              <p:nvSpPr>
                <p:cNvPr id="2" name="Oval 1"/>
                <p:cNvSpPr/>
                <p:nvPr/>
              </p:nvSpPr>
              <p:spPr>
                <a:xfrm>
                  <a:off x="4623130" y="1578802"/>
                  <a:ext cx="1474573" cy="6013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Start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126422" y="4166621"/>
                  <a:ext cx="2463113" cy="436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Presence of human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Flowchart: Decision 5"/>
                <p:cNvSpPr/>
                <p:nvPr/>
              </p:nvSpPr>
              <p:spPr>
                <a:xfrm>
                  <a:off x="3563596" y="3107536"/>
                  <a:ext cx="3575222" cy="799071"/>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Ultrasonic Sensor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242602" y="4887182"/>
                  <a:ext cx="2230754" cy="436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Fan start the function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3336865" y="5626790"/>
                  <a:ext cx="4042229" cy="436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Temperature control the speed of the Fan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9" name="Oval 8"/>
                <p:cNvSpPr/>
                <p:nvPr/>
              </p:nvSpPr>
              <p:spPr>
                <a:xfrm>
                  <a:off x="4623130" y="6271439"/>
                  <a:ext cx="1474573" cy="6013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end</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12" name="Straight Arrow Connector 11"/>
                <p:cNvCxnSpPr>
                  <a:stCxn id="6" idx="2"/>
                  <a:endCxn id="5" idx="0"/>
                </p:cNvCxnSpPr>
                <p:nvPr/>
              </p:nvCxnSpPr>
              <p:spPr>
                <a:xfrm>
                  <a:off x="5351207" y="3906607"/>
                  <a:ext cx="6772" cy="260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4"/>
                  <a:endCxn id="26" idx="0"/>
                </p:cNvCxnSpPr>
                <p:nvPr/>
              </p:nvCxnSpPr>
              <p:spPr>
                <a:xfrm flipH="1">
                  <a:off x="5357979" y="2180165"/>
                  <a:ext cx="2438" cy="254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8" idx="0"/>
                </p:cNvCxnSpPr>
                <p:nvPr/>
              </p:nvCxnSpPr>
              <p:spPr>
                <a:xfrm>
                  <a:off x="5357979" y="5323787"/>
                  <a:ext cx="1" cy="303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a:off x="5357980" y="6063395"/>
                  <a:ext cx="2437" cy="208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26422" y="2434478"/>
                  <a:ext cx="2463113" cy="436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Times New Roman" panose="02020603050405020304" pitchFamily="18" charset="0"/>
                      <a:cs typeface="Times New Roman" panose="02020603050405020304" pitchFamily="18" charset="0"/>
                    </a:rPr>
                    <a:t>Ac or DC power supply</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42" name="Straight Arrow Connector 41"/>
                <p:cNvCxnSpPr>
                  <a:stCxn id="5" idx="2"/>
                  <a:endCxn id="7" idx="0"/>
                </p:cNvCxnSpPr>
                <p:nvPr/>
              </p:nvCxnSpPr>
              <p:spPr>
                <a:xfrm>
                  <a:off x="5357979" y="4603226"/>
                  <a:ext cx="0" cy="283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26" idx="3"/>
                </p:cNvCxnSpPr>
                <p:nvPr/>
              </p:nvCxnSpPr>
              <p:spPr>
                <a:xfrm flipH="1" flipV="1">
                  <a:off x="6589535" y="2652781"/>
                  <a:ext cx="1038704" cy="22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 xmlns:p14="http://schemas.microsoft.com/office/powerpoint/2010/main" val="777793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1399</TotalTime>
  <Words>2294</Words>
  <Application>Microsoft Office PowerPoint</Application>
  <PresentationFormat>Custom</PresentationFormat>
  <Paragraphs>369</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Wisp</vt:lpstr>
      <vt:lpstr>VISVESVARAYA TECHNOLOGICAL UNIVERSITY Jnan Sangama, Belagaum, Karnataka-590014 Project Presentation  on  “Temperature based Automatic fan speed controller by Arduino” Submitted by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Installation of the system</vt:lpstr>
      <vt:lpstr>Slide 23</vt:lpstr>
      <vt:lpstr>Advantages and  applications</vt:lpstr>
      <vt:lpstr>APPLICATIONS</vt:lpstr>
      <vt:lpstr>Conclusion</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VISVESVARAYA TECHNOLOGICAL UNIVERSITY Jnan Sangama, Belagaum, Karnataka-590014 Project Presentation  on  “Temperature based Automatic fan speed controller by Arduino” Submitted by</dc:title>
  <dc:creator>Windows User</dc:creator>
  <cp:lastModifiedBy>MECH SHINA</cp:lastModifiedBy>
  <cp:revision>113</cp:revision>
  <dcterms:created xsi:type="dcterms:W3CDTF">2021-11-28T05:42:11Z</dcterms:created>
  <dcterms:modified xsi:type="dcterms:W3CDTF">2022-07-26T08:36:44Z</dcterms:modified>
</cp:coreProperties>
</file>